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notesMasterIdLst>
    <p:notesMasterId r:id="rId5"/>
  </p:notesMasterIdLst>
  <p:sldIdLst>
    <p:sldId id="266" r:id="rId3"/>
    <p:sldId id="267" r:id="rId4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150"/>
    <a:srgbClr val="897343"/>
    <a:srgbClr val="FCF8D8"/>
    <a:srgbClr val="F5E70B"/>
    <a:srgbClr val="859D83"/>
    <a:srgbClr val="09314F"/>
    <a:srgbClr val="AA0000"/>
    <a:srgbClr val="FDF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2" autoAdjust="0"/>
    <p:restoredTop sz="94700" autoAdjust="0"/>
  </p:normalViewPr>
  <p:slideViewPr>
    <p:cSldViewPr snapToGrid="0">
      <p:cViewPr>
        <p:scale>
          <a:sx n="150" d="100"/>
          <a:sy n="150" d="100"/>
        </p:scale>
        <p:origin x="1050" y="-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98F02-3DB3-3D40-8E8C-CD20FFABC2C5}" type="datetimeFigureOut">
              <a:rPr kumimoji="1" lang="zh-HK" altLang="en-US" smtClean="0"/>
              <a:t>13/5/2026</a:t>
            </a:fld>
            <a:endParaRPr kumimoji="1"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5D317-019C-844E-AB94-EB5D6AFCE210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989508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5650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7585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D348-2046-424F-87A0-E27DB2FDEF36}" type="datetimeFigureOut">
              <a:rPr kumimoji="1" lang="zh-HK" altLang="en-US" smtClean="0"/>
              <a:t>13/5/2026</a:t>
            </a:fld>
            <a:endParaRPr kumimoji="1"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9313-5F7F-3E45-9E37-02859BD42FCA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D348-2046-424F-87A0-E27DB2FDEF36}" type="datetimeFigureOut">
              <a:rPr kumimoji="1" lang="zh-HK" altLang="en-US" smtClean="0"/>
              <a:t>13/5/2026</a:t>
            </a:fld>
            <a:endParaRPr kumimoji="1"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9313-5F7F-3E45-9E37-02859BD42FCA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D348-2046-424F-87A0-E27DB2FDEF36}" type="datetimeFigureOut">
              <a:rPr kumimoji="1" lang="zh-HK" altLang="en-US" smtClean="0"/>
              <a:t>13/5/2026</a:t>
            </a:fld>
            <a:endParaRPr kumimoji="1"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9313-5F7F-3E45-9E37-02859BD42FCA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D348-2046-424F-87A0-E27DB2FDEF36}" type="datetimeFigureOut">
              <a:rPr kumimoji="1"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13/5/2026</a:t>
            </a:fld>
            <a:endParaRPr kumimoji="1"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9313-5F7F-3E45-9E37-02859BD42FCA}" type="slidenum">
              <a:rPr kumimoji="1"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75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D348-2046-424F-87A0-E27DB2FDEF36}" type="datetimeFigureOut">
              <a:rPr kumimoji="1"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13/5/2026</a:t>
            </a:fld>
            <a:endParaRPr kumimoji="1"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9313-5F7F-3E45-9E37-02859BD42FCA}" type="slidenum">
              <a:rPr kumimoji="1"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91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D348-2046-424F-87A0-E27DB2FDEF36}" type="datetimeFigureOut">
              <a:rPr kumimoji="1"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13/5/2026</a:t>
            </a:fld>
            <a:endParaRPr kumimoji="1"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9313-5F7F-3E45-9E37-02859BD42FCA}" type="slidenum">
              <a:rPr kumimoji="1"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940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D348-2046-424F-87A0-E27DB2FDEF36}" type="datetimeFigureOut">
              <a:rPr kumimoji="1"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13/5/2026</a:t>
            </a:fld>
            <a:endParaRPr kumimoji="1"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9313-5F7F-3E45-9E37-02859BD42FCA}" type="slidenum">
              <a:rPr kumimoji="1"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849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D348-2046-424F-87A0-E27DB2FDEF36}" type="datetimeFigureOut">
              <a:rPr kumimoji="1"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13/5/2026</a:t>
            </a:fld>
            <a:endParaRPr kumimoji="1"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9313-5F7F-3E45-9E37-02859BD42FCA}" type="slidenum">
              <a:rPr kumimoji="1"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04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D348-2046-424F-87A0-E27DB2FDEF36}" type="datetimeFigureOut">
              <a:rPr kumimoji="1"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13/5/2026</a:t>
            </a:fld>
            <a:endParaRPr kumimoji="1"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9313-5F7F-3E45-9E37-02859BD42FCA}" type="slidenum">
              <a:rPr kumimoji="1"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23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D348-2046-424F-87A0-E27DB2FDEF36}" type="datetimeFigureOut">
              <a:rPr kumimoji="1"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13/5/2026</a:t>
            </a:fld>
            <a:endParaRPr kumimoji="1"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9313-5F7F-3E45-9E37-02859BD42FCA}" type="slidenum">
              <a:rPr kumimoji="1"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52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D348-2046-424F-87A0-E27DB2FDEF36}" type="datetimeFigureOut">
              <a:rPr kumimoji="1"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13/5/2026</a:t>
            </a:fld>
            <a:endParaRPr kumimoji="1"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9313-5F7F-3E45-9E37-02859BD42FCA}" type="slidenum">
              <a:rPr kumimoji="1"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0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D348-2046-424F-87A0-E27DB2FDEF36}" type="datetimeFigureOut">
              <a:rPr kumimoji="1" lang="zh-HK" altLang="en-US" smtClean="0"/>
              <a:t>13/5/2026</a:t>
            </a:fld>
            <a:endParaRPr kumimoji="1"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9313-5F7F-3E45-9E37-02859BD42FCA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D348-2046-424F-87A0-E27DB2FDEF36}" type="datetimeFigureOut">
              <a:rPr kumimoji="1"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13/5/2026</a:t>
            </a:fld>
            <a:endParaRPr kumimoji="1"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9313-5F7F-3E45-9E37-02859BD42FCA}" type="slidenum">
              <a:rPr kumimoji="1"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29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D348-2046-424F-87A0-E27DB2FDEF36}" type="datetimeFigureOut">
              <a:rPr kumimoji="1"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13/5/2026</a:t>
            </a:fld>
            <a:endParaRPr kumimoji="1"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9313-5F7F-3E45-9E37-02859BD42FCA}" type="slidenum">
              <a:rPr kumimoji="1"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71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D348-2046-424F-87A0-E27DB2FDEF36}" type="datetimeFigureOut">
              <a:rPr kumimoji="1"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13/5/2026</a:t>
            </a:fld>
            <a:endParaRPr kumimoji="1"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9313-5F7F-3E45-9E37-02859BD42FCA}" type="slidenum">
              <a:rPr kumimoji="1"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1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5650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758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D348-2046-424F-87A0-E27DB2FDEF36}" type="datetimeFigureOut">
              <a:rPr kumimoji="1" lang="zh-HK" altLang="en-US" smtClean="0"/>
              <a:t>13/5/2026</a:t>
            </a:fld>
            <a:endParaRPr kumimoji="1"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9313-5F7F-3E45-9E37-02859BD42FCA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D348-2046-424F-87A0-E27DB2FDEF36}" type="datetimeFigureOut">
              <a:rPr kumimoji="1" lang="zh-HK" altLang="en-US" smtClean="0"/>
              <a:t>13/5/2026</a:t>
            </a:fld>
            <a:endParaRPr kumimoji="1"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9313-5F7F-3E45-9E37-02859BD42FCA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7585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7585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D348-2046-424F-87A0-E27DB2FDEF36}" type="datetimeFigureOut">
              <a:rPr kumimoji="1" lang="zh-HK" altLang="en-US" smtClean="0"/>
              <a:t>13/5/2026</a:t>
            </a:fld>
            <a:endParaRPr kumimoji="1"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9313-5F7F-3E45-9E37-02859BD42FCA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D348-2046-424F-87A0-E27DB2FDEF36}" type="datetimeFigureOut">
              <a:rPr kumimoji="1" lang="zh-HK" altLang="en-US" smtClean="0"/>
              <a:t>13/5/2026</a:t>
            </a:fld>
            <a:endParaRPr kumimoji="1"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9313-5F7F-3E45-9E37-02859BD42FCA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D348-2046-424F-87A0-E27DB2FDEF36}" type="datetimeFigureOut">
              <a:rPr kumimoji="1" lang="zh-HK" altLang="en-US" smtClean="0"/>
              <a:t>13/5/2026</a:t>
            </a:fld>
            <a:endParaRPr kumimoji="1"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9313-5F7F-3E45-9E37-02859BD42FCA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5"/>
            </a:lvl3pPr>
            <a:lvl4pPr>
              <a:defRPr sz="1655"/>
            </a:lvl4pPr>
            <a:lvl5pPr>
              <a:defRPr sz="1655"/>
            </a:lvl5pPr>
            <a:lvl6pPr>
              <a:defRPr sz="1655"/>
            </a:lvl6pPr>
            <a:lvl7pPr>
              <a:defRPr sz="1655"/>
            </a:lvl7pPr>
            <a:lvl8pPr>
              <a:defRPr sz="1655"/>
            </a:lvl8pPr>
            <a:lvl9pPr>
              <a:defRPr sz="165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7585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D348-2046-424F-87A0-E27DB2FDEF36}" type="datetimeFigureOut">
              <a:rPr kumimoji="1" lang="zh-HK" altLang="en-US" smtClean="0"/>
              <a:t>13/5/2026</a:t>
            </a:fld>
            <a:endParaRPr kumimoji="1"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9313-5F7F-3E45-9E37-02859BD42FCA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5650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7585" indent="0">
              <a:buNone/>
              <a:defRPr sz="1655"/>
            </a:lvl7pPr>
            <a:lvl8pPr marL="2646045" indent="0">
              <a:buNone/>
              <a:defRPr sz="1655"/>
            </a:lvl8pPr>
            <a:lvl9pPr marL="3023870" indent="0">
              <a:buNone/>
              <a:defRPr sz="1655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7585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D348-2046-424F-87A0-E27DB2FDEF36}" type="datetimeFigureOut">
              <a:rPr kumimoji="1" lang="zh-HK" altLang="en-US" smtClean="0"/>
              <a:t>13/5/2026</a:t>
            </a:fld>
            <a:endParaRPr kumimoji="1"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69313-5F7F-3E45-9E37-02859BD42FCA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5D348-2046-424F-87A0-E27DB2FDEF36}" type="datetimeFigureOut">
              <a:rPr kumimoji="1" lang="zh-HK" altLang="en-US" smtClean="0"/>
              <a:t>13/5/2026</a:t>
            </a:fld>
            <a:endParaRPr kumimoji="1"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69313-5F7F-3E45-9E37-02859BD42FCA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55650" rtl="0" eaLnBrk="1" latinLnBrk="0" hangingPunct="1">
        <a:lnSpc>
          <a:spcPct val="90000"/>
        </a:lnSpc>
        <a:spcBef>
          <a:spcPct val="0"/>
        </a:spcBef>
        <a:buNone/>
        <a:defRPr sz="36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230" indent="-189230" algn="l" defTabSz="75565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488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32270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70116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207899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464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246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565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758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5D348-2046-424F-87A0-E27DB2FDEF36}" type="datetimeFigureOut">
              <a:rPr kumimoji="1"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13/5/2026</a:t>
            </a:fld>
            <a:endParaRPr kumimoji="1"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69313-5F7F-3E45-9E37-02859BD42FCA}" type="slidenum">
              <a:rPr kumimoji="1"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2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waterways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sb.gov.hk/chi/ot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圖片 54">
            <a:extLst>
              <a:ext uri="{FF2B5EF4-FFF2-40B4-BE49-F238E27FC236}">
                <a16:creationId xmlns="" xmlns:a16="http://schemas.microsoft.com/office/drawing/2014/main" id="{428F2CA2-6214-0A10-9E2E-214B5B5ECA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 t="7935" b="7266"/>
          <a:stretch/>
        </p:blipFill>
        <p:spPr>
          <a:xfrm>
            <a:off x="603251" y="-6842"/>
            <a:ext cx="6964044" cy="3334242"/>
          </a:xfrm>
          <a:prstGeom prst="rect">
            <a:avLst/>
          </a:prstGeom>
        </p:spPr>
      </p:pic>
      <p:sp>
        <p:nvSpPr>
          <p:cNvPr id="109" name="文字方塊 108"/>
          <p:cNvSpPr txBox="1"/>
          <p:nvPr/>
        </p:nvSpPr>
        <p:spPr>
          <a:xfrm>
            <a:off x="2695443" y="4041591"/>
            <a:ext cx="126183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TW" altLang="zh-HK" sz="1000" kern="1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載客量</a:t>
            </a:r>
            <a:r>
              <a:rPr lang="en-US" altLang="zh-HK" sz="1000" kern="100" dirty="0" smtClean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en-US" altLang="zh-TW" sz="1000" kern="100" dirty="0" smtClean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60</a:t>
            </a:r>
            <a:r>
              <a:rPr lang="zh-TW" altLang="zh-HK" sz="1000" kern="100" dirty="0" smtClean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人</a:t>
            </a:r>
            <a:endParaRPr lang="zh-TW" altLang="zh-HK" sz="1000" kern="1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HK" sz="10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Passenger</a:t>
            </a:r>
            <a:r>
              <a:rPr lang="zh-TW" altLang="zh-HK" sz="10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zh-HK" altLang="en-US" sz="1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7" name="文字方塊 116"/>
          <p:cNvSpPr txBox="1"/>
          <p:nvPr/>
        </p:nvSpPr>
        <p:spPr>
          <a:xfrm>
            <a:off x="565113" y="4041591"/>
            <a:ext cx="1209199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HK" sz="1000" kern="1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443 ft / 38 ft</a:t>
            </a:r>
            <a:endParaRPr lang="zh-TW" altLang="zh-HK" sz="1000" kern="1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HK" sz="10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Length / Width</a:t>
            </a:r>
            <a:r>
              <a:rPr lang="zh-TW" altLang="zh-HK" sz="10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zh-HK" altLang="en-US" sz="1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8" name="文字方塊 117"/>
          <p:cNvSpPr txBox="1"/>
          <p:nvPr/>
        </p:nvSpPr>
        <p:spPr>
          <a:xfrm>
            <a:off x="1624771" y="4041591"/>
            <a:ext cx="1291268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HK" sz="1000" kern="100" dirty="0" smtClean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201</a:t>
            </a:r>
            <a:r>
              <a:rPr lang="en-US" altLang="zh-TW" sz="1000" kern="100" dirty="0" smtClean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zh-HK" sz="1000" kern="100" dirty="0" smtClean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首航</a:t>
            </a:r>
            <a:endParaRPr lang="zh-TW" altLang="zh-HK" sz="1000" kern="1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HK" sz="10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Inaugural</a:t>
            </a:r>
            <a:r>
              <a:rPr lang="zh-TW" altLang="zh-HK" sz="10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zh-HK" altLang="en-US" sz="1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09601" y="3422716"/>
            <a:ext cx="31962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HK" sz="1400" b="1" dirty="0" err="1">
                <a:latin typeface="CSong3HK-Medium" panose="00000600000000000000" pitchFamily="50" charset="-120"/>
                <a:ea typeface="CSong3HK-Medium" panose="00000600000000000000" pitchFamily="50" charset="-120"/>
                <a:cs typeface="Arial" panose="020B0604020202020204" pitchFamily="34" charset="0"/>
              </a:rPr>
              <a:t>AmaWaterways</a:t>
            </a:r>
            <a:endParaRPr lang="zh-HK" altLang="en-US" sz="1400" b="1" dirty="0">
              <a:latin typeface="CSong3HK-Medium" panose="00000600000000000000" pitchFamily="50" charset="-120"/>
              <a:ea typeface="CSong3HK-Medium" panose="00000600000000000000" pitchFamily="50" charset="-120"/>
              <a:cs typeface="Arial" panose="020B0604020202020204" pitchFamily="34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26665" y="3748439"/>
            <a:ext cx="31792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HK" sz="1400" b="1" dirty="0" err="1" smtClean="0">
                <a:latin typeface="CSong3HK-Medium" panose="00000600000000000000" pitchFamily="50" charset="-120"/>
                <a:ea typeface="CSong3HK-Medium" panose="00000600000000000000" pitchFamily="50" charset="-120"/>
                <a:cs typeface="Arial" panose="020B0604020202020204" pitchFamily="34" charset="0"/>
              </a:rPr>
              <a:t>AmaVerde</a:t>
            </a:r>
            <a:endParaRPr lang="zh-HK" altLang="en-US" sz="1400" b="1" dirty="0">
              <a:latin typeface="CSong3HK-Medium" panose="00000600000000000000" pitchFamily="50" charset="-120"/>
              <a:ea typeface="CSong3HK-Medium" panose="00000600000000000000" pitchFamily="50" charset="-120"/>
              <a:cs typeface="Arial" panose="020B0604020202020204" pitchFamily="34" charset="0"/>
            </a:endParaRPr>
          </a:p>
        </p:txBody>
      </p:sp>
      <p:cxnSp>
        <p:nvCxnSpPr>
          <p:cNvPr id="20" name="直線接點 19"/>
          <p:cNvCxnSpPr/>
          <p:nvPr/>
        </p:nvCxnSpPr>
        <p:spPr>
          <a:xfrm flipV="1">
            <a:off x="1765760" y="4085104"/>
            <a:ext cx="0" cy="356919"/>
          </a:xfrm>
          <a:prstGeom prst="line">
            <a:avLst/>
          </a:prstGeom>
          <a:ln w="12700">
            <a:solidFill>
              <a:srgbClr val="859D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 flipV="1">
            <a:off x="2804650" y="4085104"/>
            <a:ext cx="0" cy="356919"/>
          </a:xfrm>
          <a:prstGeom prst="line">
            <a:avLst/>
          </a:prstGeom>
          <a:ln w="12700">
            <a:solidFill>
              <a:srgbClr val="859D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632675" y="6546368"/>
            <a:ext cx="2145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HK" altLang="en-US" sz="1200" dirty="0">
                <a:latin typeface="CSong3HK-Medium" panose="00000600000000000000" pitchFamily="50" charset="-120"/>
                <a:ea typeface="CSong3HK-Medium" panose="00000600000000000000" pitchFamily="50" charset="-120"/>
              </a:rPr>
              <a:t>價錢</a:t>
            </a:r>
            <a:r>
              <a:rPr kumimoji="1" lang="zh-HK" altLang="en-US" sz="1000" dirty="0">
                <a:latin typeface="CSong3HK-Medium" panose="00000600000000000000" pitchFamily="50" charset="-120"/>
                <a:ea typeface="CSong3HK-Medium" panose="00000600000000000000" pitchFamily="50" charset="-120"/>
              </a:rPr>
              <a:t> </a:t>
            </a:r>
            <a:r>
              <a:rPr kumimoji="1" lang="en-US" altLang="zh-HK" sz="1000" dirty="0">
                <a:latin typeface="CSong3HK-Medium" panose="00000600000000000000" pitchFamily="50" charset="-120"/>
                <a:ea typeface="CSong3HK-Medium" panose="00000600000000000000" pitchFamily="50" charset="-120"/>
              </a:rPr>
              <a:t>(</a:t>
            </a:r>
            <a:r>
              <a:rPr kumimoji="1" lang="zh-HK" altLang="en-US" sz="1000" dirty="0">
                <a:latin typeface="CSong3HK-Medium" panose="00000600000000000000" pitchFamily="50" charset="-120"/>
                <a:ea typeface="CSong3HK-Medium" panose="00000600000000000000" pitchFamily="50" charset="-120"/>
              </a:rPr>
              <a:t>成人每位佔半房價錢</a:t>
            </a:r>
            <a:r>
              <a:rPr kumimoji="1" lang="en-US" altLang="zh-HK" sz="1000" dirty="0" smtClean="0">
                <a:latin typeface="CSong3HK-Medium" panose="00000600000000000000" pitchFamily="50" charset="-120"/>
                <a:ea typeface="CSong3HK-Medium" panose="00000600000000000000" pitchFamily="50" charset="-120"/>
              </a:rPr>
              <a:t>)</a:t>
            </a:r>
            <a:endParaRPr kumimoji="1" lang="en-US" altLang="zh-HK" sz="1000" dirty="0">
              <a:latin typeface="CSong3HK-Medium" panose="00000600000000000000" pitchFamily="50" charset="-120"/>
              <a:ea typeface="CSong3HK-Medium" panose="00000600000000000000" pitchFamily="50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632675" y="8695755"/>
            <a:ext cx="847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HK" altLang="en-US" sz="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河船雜費 </a:t>
            </a:r>
            <a:r>
              <a:rPr kumimoji="1" lang="en-US" altLang="zh-HK" sz="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Port</a:t>
            </a:r>
            <a:endParaRPr kumimoji="1" lang="zh-HK" altLang="en-US" sz="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870153" y="8695755"/>
            <a:ext cx="1254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HK" altLang="en-US" sz="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每位約 </a:t>
            </a:r>
            <a:r>
              <a:rPr kumimoji="1" lang="en-US" altLang="zh-HK" sz="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Per Pax approx.</a:t>
            </a:r>
            <a:endParaRPr kumimoji="1" lang="zh-HK" altLang="en-US" sz="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1870153" y="8876246"/>
            <a:ext cx="13164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HK" altLang="en-US" sz="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每位約 </a:t>
            </a:r>
            <a:r>
              <a:rPr kumimoji="1" lang="en-US" altLang="zh-HK" sz="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Per Pax approx.</a:t>
            </a:r>
            <a:endParaRPr kumimoji="1" lang="zh-HK" altLang="en-US" sz="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3080147" y="8695755"/>
            <a:ext cx="7422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HK" sz="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HK$ </a:t>
            </a:r>
            <a:r>
              <a:rPr kumimoji="1" lang="en-US" altLang="zh-HK" sz="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1,9</a:t>
            </a:r>
            <a:r>
              <a:rPr kumimoji="1" lang="en-US" altLang="zh-HK" sz="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8</a:t>
            </a:r>
            <a:r>
              <a:rPr kumimoji="1" lang="en-US" altLang="zh-HK" sz="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</a:t>
            </a:r>
            <a:endParaRPr kumimoji="1" lang="zh-HK" altLang="en-US" sz="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3107855" y="8871581"/>
            <a:ext cx="714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HK" sz="8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EUR </a:t>
            </a:r>
            <a:r>
              <a:rPr kumimoji="1" lang="en-US" altLang="zh-HK" sz="8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155</a:t>
            </a:r>
            <a:endParaRPr kumimoji="1" lang="zh-HK" altLang="en-US" sz="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65113" y="8872970"/>
            <a:ext cx="13534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HK" sz="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#</a:t>
            </a:r>
            <a:r>
              <a:rPr kumimoji="1" lang="zh-HK" altLang="en-US" sz="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船上</a:t>
            </a:r>
            <a:r>
              <a:rPr kumimoji="1" lang="zh-HK" altLang="en-US" sz="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服務小費</a:t>
            </a:r>
            <a:r>
              <a:rPr kumimoji="1" lang="zh-TW" altLang="en-US" sz="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HK" sz="800" dirty="0" smtClean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Gratuities</a:t>
            </a:r>
            <a:endParaRPr lang="en-US" altLang="zh-HK" sz="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5" name="五邊形 44"/>
          <p:cNvSpPr/>
          <p:nvPr/>
        </p:nvSpPr>
        <p:spPr>
          <a:xfrm>
            <a:off x="3913312" y="3568215"/>
            <a:ext cx="1883735" cy="197912"/>
          </a:xfrm>
          <a:prstGeom prst="homePlate">
            <a:avLst/>
          </a:prstGeom>
          <a:solidFill>
            <a:srgbClr val="859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>
              <a:solidFill>
                <a:srgbClr val="859D83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47" name="直線接點 46"/>
          <p:cNvCxnSpPr/>
          <p:nvPr/>
        </p:nvCxnSpPr>
        <p:spPr>
          <a:xfrm>
            <a:off x="3913312" y="4066273"/>
            <a:ext cx="3577539" cy="0"/>
          </a:xfrm>
          <a:prstGeom prst="line">
            <a:avLst/>
          </a:prstGeom>
          <a:ln w="12700">
            <a:solidFill>
              <a:srgbClr val="859D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字方塊 47"/>
          <p:cNvSpPr txBox="1"/>
          <p:nvPr/>
        </p:nvSpPr>
        <p:spPr>
          <a:xfrm>
            <a:off x="3913312" y="3815973"/>
            <a:ext cx="4658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HK" altLang="en-US" sz="1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日程</a:t>
            </a:r>
          </a:p>
        </p:txBody>
      </p:sp>
      <p:sp>
        <p:nvSpPr>
          <p:cNvPr id="49" name="文字方塊 48"/>
          <p:cNvSpPr txBox="1"/>
          <p:nvPr/>
        </p:nvSpPr>
        <p:spPr>
          <a:xfrm>
            <a:off x="4301407" y="3815973"/>
            <a:ext cx="72961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HK" altLang="en-US" sz="1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停泊港口</a:t>
            </a:r>
          </a:p>
        </p:txBody>
      </p:sp>
      <p:sp>
        <p:nvSpPr>
          <p:cNvPr id="94" name="文字方塊 93"/>
          <p:cNvSpPr txBox="1"/>
          <p:nvPr/>
        </p:nvSpPr>
        <p:spPr>
          <a:xfrm>
            <a:off x="3838818" y="9475964"/>
            <a:ext cx="33480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HK" altLang="en-US" sz="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以上航程及預計到達 離開時間只供參考</a:t>
            </a:r>
            <a:r>
              <a:rPr lang="en-US" altLang="zh-HK" sz="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HK" altLang="en-US" sz="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一切以船公司最終公布為準。</a:t>
            </a:r>
          </a:p>
          <a:p>
            <a:r>
              <a:rPr lang="en-US" altLang="zh-TW" sz="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Issue on 13 May 26</a:t>
            </a:r>
            <a:r>
              <a:rPr lang="en-US" altLang="zh-HK" sz="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AWEUR_260514_PS_TK/F4650</a:t>
            </a:r>
            <a:endParaRPr lang="zh-HK" altLang="en-US" sz="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849289" y="3538733"/>
            <a:ext cx="18481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HK" altLang="en-US" sz="1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出發日期</a:t>
            </a:r>
            <a:r>
              <a:rPr kumimoji="1" lang="en-US" altLang="zh-HK" sz="1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en-US" altLang="zh-HK" sz="11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2026</a:t>
            </a:r>
            <a:r>
              <a:rPr kumimoji="1" lang="zh-HK" altLang="en-US" sz="11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年</a:t>
            </a:r>
            <a:r>
              <a:rPr kumimoji="1" lang="en-US" altLang="zh-HK" sz="11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12</a:t>
            </a:r>
            <a:r>
              <a:rPr kumimoji="1" lang="zh-HK" altLang="en-US" sz="11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月</a:t>
            </a:r>
            <a:r>
              <a:rPr kumimoji="1" lang="en-US" altLang="zh-HK" sz="11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28</a:t>
            </a:r>
            <a:r>
              <a:rPr kumimoji="1" lang="zh-HK" altLang="en-US" sz="1100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日</a:t>
            </a:r>
            <a:endParaRPr kumimoji="1" lang="zh-HK" altLang="en-US" sz="11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52" name="文字方塊 151"/>
          <p:cNvSpPr txBox="1"/>
          <p:nvPr/>
        </p:nvSpPr>
        <p:spPr>
          <a:xfrm>
            <a:off x="1056578" y="9592647"/>
            <a:ext cx="27357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HK" altLang="en-US" sz="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以上價格隨時更改，一切以船公司最終公布為準。	</a:t>
            </a:r>
          </a:p>
        </p:txBody>
      </p:sp>
      <p:graphicFrame>
        <p:nvGraphicFramePr>
          <p:cNvPr id="81" name="表格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962286"/>
              </p:ext>
            </p:extLst>
          </p:nvPr>
        </p:nvGraphicFramePr>
        <p:xfrm>
          <a:off x="3838818" y="4116330"/>
          <a:ext cx="3652033" cy="535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32"/>
                <a:gridCol w="3090301"/>
              </a:tblGrid>
              <a:tr h="750650">
                <a:tc>
                  <a:txBody>
                    <a:bodyPr/>
                    <a:lstStyle/>
                    <a:p>
                      <a:pPr marL="0" marR="0" lvl="0" indent="0" algn="ctr" defTabSz="755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endParaRPr lang="zh-HK" altLang="en-US" sz="8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搭乘土耳其航空由香港 </a:t>
                      </a:r>
                      <a:r>
                        <a:rPr lang="en-US" altLang="zh-TW" sz="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經由伊斯坦堡轉機</a:t>
                      </a:r>
                      <a:r>
                        <a:rPr lang="en-US" altLang="zh-TW" sz="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zh-TW" altLang="en-US" sz="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前往布加勒斯特</a:t>
                      </a:r>
                      <a:r>
                        <a:rPr lang="en-US" altLang="zh-TW" sz="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羅馬尼亞</a:t>
                      </a:r>
                      <a:endParaRPr lang="en-US" altLang="zh-TW" sz="800" b="1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Hong Kong to </a:t>
                      </a:r>
                      <a:r>
                        <a:rPr lang="en-US" altLang="zh-TW" sz="800" b="0" kern="100" dirty="0" err="1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Bucuresti</a:t>
                      </a:r>
                      <a:r>
                        <a:rPr lang="en-US" altLang="zh-TW" sz="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zh-TW" sz="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Romania (via</a:t>
                      </a:r>
                      <a:r>
                        <a:rPr lang="en-US" altLang="zh-TW" sz="800" b="0" kern="1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Istanbul) </a:t>
                      </a:r>
                      <a:r>
                        <a:rPr lang="en-US" altLang="zh-TW" sz="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by Turkish Airlines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861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sz="900" b="0" i="0">
                          <a:solidFill>
                            <a:srgbClr val="0F1115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 Dec (Mon)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altLang="zh-HK" sz="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久爾久</a:t>
                      </a:r>
                      <a:r>
                        <a:rPr lang="en-US" altLang="zh-TW" sz="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zh-TW" altLang="en-US" sz="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羅馬尼亞 </a:t>
                      </a:r>
                      <a:r>
                        <a:rPr lang="zh-TW" altLang="zh-HK" sz="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登船</a:t>
                      </a:r>
                      <a:r>
                        <a:rPr lang="en-US" altLang="zh-HK" sz="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altLang="en-US" sz="800" b="1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altLang="zh-HK" sz="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Giurgiu</a:t>
                      </a:r>
                      <a:r>
                        <a:rPr lang="en-US" altLang="zh-TW" sz="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, Romania - Embark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1090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sz="900" b="0" i="0">
                          <a:solidFill>
                            <a:srgbClr val="0F1115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 Dec (Tue)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魯塞</a:t>
                      </a:r>
                      <a:r>
                        <a:rPr lang="en-US" sz="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zh-TW" sz="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保加利亞</a:t>
                      </a:r>
                      <a:r>
                        <a:rPr lang="en-US" sz="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Rousse, Bulgaria</a:t>
                      </a:r>
                      <a:endParaRPr lang="zh-TW" sz="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Excursions: </a:t>
                      </a:r>
                      <a:r>
                        <a:rPr lang="en-US" sz="800" u="sng" kern="100" dirty="0" err="1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Veliko</a:t>
                      </a:r>
                      <a:r>
                        <a:rPr lang="en-US" sz="800" u="sng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u="sng" kern="100" dirty="0" err="1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Tarnovo</a:t>
                      </a:r>
                      <a:r>
                        <a:rPr lang="en-US" sz="800" u="sng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Excursion / Bucharest Excursion / </a:t>
                      </a:r>
                      <a:endParaRPr lang="zh-TW" sz="800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800" u="sng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Rousse Walking Tour and Rock-Hewn Churches</a:t>
                      </a:r>
                      <a:endParaRPr lang="zh-TW" sz="800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315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sz="900" b="0" i="0">
                          <a:solidFill>
                            <a:srgbClr val="0F1115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Dec (Wed)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維丁</a:t>
                      </a:r>
                      <a:r>
                        <a:rPr lang="en-US" sz="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zh-TW" sz="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保加利亞</a:t>
                      </a:r>
                      <a:r>
                        <a:rPr lang="en-US" sz="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Vidin, Bulgaria</a:t>
                      </a:r>
                      <a:endParaRPr lang="zh-TW" sz="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Excursions: </a:t>
                      </a:r>
                      <a:r>
                        <a:rPr lang="en-US" sz="800" u="sng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Baba Vida Fortress and Vidin Walking Tour / </a:t>
                      </a:r>
                      <a:endParaRPr lang="en-US" sz="800" u="sng" kern="100" dirty="0" smtClean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HK" sz="800" u="sng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Vidin bike tour / </a:t>
                      </a:r>
                      <a:r>
                        <a:rPr lang="en-US" sz="800" u="sng" kern="100" dirty="0" err="1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Banitsa</a:t>
                      </a:r>
                      <a:r>
                        <a:rPr lang="en-US" sz="800" u="sng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u="sng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pastry and yogurt making / </a:t>
                      </a:r>
                      <a:endParaRPr lang="en-US" sz="800" u="sng" kern="100" dirty="0" smtClean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800" u="sng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Dos </a:t>
                      </a:r>
                      <a:r>
                        <a:rPr lang="en-US" sz="800" u="sng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Alamos Wine Tasting</a:t>
                      </a:r>
                      <a:endParaRPr lang="zh-TW" sz="800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861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sz="900" b="0" i="0" dirty="0">
                          <a:solidFill>
                            <a:srgbClr val="0F1115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 Dec (Thu) </a:t>
                      </a:r>
                      <a:endParaRPr lang="en-US" sz="900" b="0" i="0" dirty="0" smtClean="0">
                        <a:solidFill>
                          <a:srgbClr val="0F1115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 latinLnBrk="0"/>
                      <a:r>
                        <a:rPr lang="en-US" sz="900" b="1" i="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  <a:r>
                        <a:rPr lang="zh-TW" altLang="en-US" sz="900" b="1" i="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除夕*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鐵門</a:t>
                      </a:r>
                      <a:r>
                        <a:rPr lang="en-US" sz="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zh-TW" sz="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塞爾維亞</a:t>
                      </a:r>
                      <a:r>
                        <a:rPr lang="en-US" sz="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Iron Gates, Serbia</a:t>
                      </a:r>
                      <a:endParaRPr lang="zh-TW" sz="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Excursions: </a:t>
                      </a:r>
                      <a:r>
                        <a:rPr lang="en-US" sz="800" u="sng" kern="100" dirty="0" err="1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Golubac</a:t>
                      </a:r>
                      <a:r>
                        <a:rPr lang="en-US" sz="800" u="sng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Fortress tour</a:t>
                      </a:r>
                      <a:endParaRPr lang="zh-TW" sz="800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315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sz="900" b="0" i="0" dirty="0">
                          <a:solidFill>
                            <a:srgbClr val="0F1115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01 Jan (Fri)</a:t>
                      </a:r>
                      <a:br>
                        <a:rPr lang="en-US" sz="900" b="0" i="0" dirty="0">
                          <a:solidFill>
                            <a:srgbClr val="0F1115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sz="900" b="1" i="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  <a:r>
                        <a:rPr lang="zh-TW" altLang="en-US" sz="900" b="1" i="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元旦*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貝爾格萊德</a:t>
                      </a:r>
                      <a:r>
                        <a:rPr lang="en-US" sz="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zh-TW" sz="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塞爾維亞</a:t>
                      </a:r>
                      <a:r>
                        <a:rPr lang="en-US" sz="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Belgrade, Serbia</a:t>
                      </a:r>
                      <a:endParaRPr lang="zh-TW" sz="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Excursions: </a:t>
                      </a:r>
                      <a:r>
                        <a:rPr lang="en-US" sz="800" u="sng" kern="100" dirty="0">
                          <a:solidFill>
                            <a:srgbClr val="C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“</a:t>
                      </a:r>
                      <a:r>
                        <a:rPr lang="en-US" sz="800" u="sng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The City by Two Rivers</a:t>
                      </a:r>
                      <a:r>
                        <a:rPr lang="en-US" sz="800" u="sng" kern="100" dirty="0">
                          <a:solidFill>
                            <a:srgbClr val="C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”</a:t>
                      </a:r>
                      <a:r>
                        <a:rPr lang="en-US" sz="800" u="sng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tour / Fortress hike / </a:t>
                      </a:r>
                      <a:r>
                        <a:rPr lang="en-US" sz="800" u="sng" kern="100" dirty="0">
                          <a:solidFill>
                            <a:srgbClr val="C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“</a:t>
                      </a:r>
                      <a:r>
                        <a:rPr lang="en-US" sz="800" u="sng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Brandies of Belgrade</a:t>
                      </a:r>
                      <a:r>
                        <a:rPr lang="en-US" sz="800" u="sng" kern="100" dirty="0">
                          <a:solidFill>
                            <a:srgbClr val="C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”</a:t>
                      </a:r>
                      <a:r>
                        <a:rPr lang="en-US" sz="800" u="sng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tasting / </a:t>
                      </a:r>
                      <a:r>
                        <a:rPr lang="en-US" sz="800" u="sng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Guided </a:t>
                      </a:r>
                      <a:r>
                        <a:rPr lang="en-US" sz="800" u="sng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bike tour of Belgrade / Novi Sad tour</a:t>
                      </a:r>
                      <a:endParaRPr lang="zh-TW" sz="800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1090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sz="900" b="0" i="0">
                          <a:solidFill>
                            <a:srgbClr val="0F1115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02 Jan (Sat)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武科瓦爾</a:t>
                      </a:r>
                      <a:r>
                        <a:rPr lang="en-US" sz="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zh-TW" sz="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克羅地亞</a:t>
                      </a:r>
                      <a:r>
                        <a:rPr lang="en-US" sz="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kern="100" dirty="0" err="1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Vukovar</a:t>
                      </a:r>
                      <a:r>
                        <a:rPr lang="en-US" sz="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, Croatia </a:t>
                      </a:r>
                      <a:endParaRPr lang="zh-TW" sz="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Excursions: </a:t>
                      </a:r>
                      <a:r>
                        <a:rPr lang="en-US" sz="800" u="sng" kern="100" dirty="0" err="1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Vukovar</a:t>
                      </a:r>
                      <a:r>
                        <a:rPr lang="en-US" sz="800" u="sng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City tour / Croatian wine tasting / </a:t>
                      </a:r>
                      <a:endParaRPr lang="en-US" sz="800" u="sng" kern="100" dirty="0" smtClean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800" u="sng" kern="100" dirty="0" err="1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Vukovar</a:t>
                      </a:r>
                      <a:r>
                        <a:rPr lang="en-US" sz="800" u="sng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u="sng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bike tour</a:t>
                      </a:r>
                      <a:endParaRPr lang="zh-TW" sz="800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861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sz="900" b="0" i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03 Jan (Sun)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莫哈奇</a:t>
                      </a:r>
                      <a:r>
                        <a:rPr lang="en-US" sz="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zh-TW" sz="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匈牙利</a:t>
                      </a:r>
                      <a:r>
                        <a:rPr lang="en-US" sz="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Mohacs, Hungary</a:t>
                      </a:r>
                      <a:endParaRPr lang="zh-TW" sz="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Excursions: </a:t>
                      </a:r>
                      <a:r>
                        <a:rPr lang="en-US" sz="800" u="sng" kern="100" dirty="0" err="1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Pécs</a:t>
                      </a:r>
                      <a:r>
                        <a:rPr lang="en-US" sz="800" u="sng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excursion / </a:t>
                      </a:r>
                      <a:r>
                        <a:rPr lang="en-US" sz="800" u="sng" kern="100" dirty="0" err="1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Szekszárd</a:t>
                      </a:r>
                      <a:r>
                        <a:rPr lang="en-US" sz="800" u="sng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wine tasting</a:t>
                      </a:r>
                      <a:endParaRPr lang="zh-TW" sz="800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0650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sz="900" b="0" i="0" dirty="0">
                          <a:solidFill>
                            <a:srgbClr val="0F1115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04 Jan (Mon)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布達佩斯</a:t>
                      </a:r>
                      <a:r>
                        <a:rPr lang="en-US" sz="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zh-TW" sz="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匈牙利 </a:t>
                      </a:r>
                      <a:r>
                        <a:rPr lang="zh-TW" sz="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離船</a:t>
                      </a:r>
                      <a:r>
                        <a:rPr lang="zh-TW" altLang="en-US" sz="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。搭乘土耳其航空 </a:t>
                      </a:r>
                      <a:r>
                        <a:rPr lang="en-US" altLang="zh-TW" sz="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經由伊斯坦堡轉機</a:t>
                      </a:r>
                      <a:r>
                        <a:rPr lang="en-US" altLang="zh-TW" sz="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zh-TW" altLang="en-US" sz="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返回香港 </a:t>
                      </a:r>
                      <a:endParaRPr lang="en-US" altLang="zh-TW" sz="800" b="1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Budapest</a:t>
                      </a:r>
                      <a:r>
                        <a:rPr lang="en-US" sz="8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Hungary – </a:t>
                      </a:r>
                      <a:r>
                        <a:rPr lang="en-US" altLang="zh-TW" sz="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Disembark. </a:t>
                      </a:r>
                      <a:r>
                        <a:rPr lang="en-US" altLang="zh-HK" sz="800" b="0" kern="1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Fly to Hong Kong (via Istanbul) by Turkish Airlines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41" name="直線接點 40"/>
          <p:cNvCxnSpPr/>
          <p:nvPr/>
        </p:nvCxnSpPr>
        <p:spPr>
          <a:xfrm>
            <a:off x="3805878" y="3554361"/>
            <a:ext cx="0" cy="5980799"/>
          </a:xfrm>
          <a:prstGeom prst="line">
            <a:avLst/>
          </a:prstGeom>
          <a:ln w="12700">
            <a:solidFill>
              <a:srgbClr val="859D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表格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972722"/>
              </p:ext>
            </p:extLst>
          </p:nvPr>
        </p:nvGraphicFramePr>
        <p:xfrm>
          <a:off x="643748" y="6864636"/>
          <a:ext cx="3162130" cy="1524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089"/>
                <a:gridCol w="1347041"/>
              </a:tblGrid>
              <a:tr h="524100">
                <a:tc>
                  <a:txBody>
                    <a:bodyPr/>
                    <a:lstStyle/>
                    <a:p>
                      <a:r>
                        <a:rPr kumimoji="1" lang="zh-HK" altLang="en-US" sz="1200" b="0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河景房 </a:t>
                      </a:r>
                      <a:r>
                        <a:rPr kumimoji="1" lang="en-US" altLang="zh-HK" sz="1200" b="0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Cat. E</a:t>
                      </a:r>
                    </a:p>
                    <a:p>
                      <a:r>
                        <a:rPr kumimoji="1" lang="en-US" altLang="zh-HK" sz="1050" b="0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Fixed Windows</a:t>
                      </a:r>
                      <a:endParaRPr kumimoji="1" lang="en-US" altLang="zh-HK" sz="8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HK" sz="800" b="1" i="0" u="none" strike="sng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HK$ </a:t>
                      </a:r>
                      <a:r>
                        <a:rPr kumimoji="1" lang="en-US" altLang="zh-HK" sz="900" b="1" i="0" u="none" strike="sng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28,390 </a:t>
                      </a:r>
                      <a:r>
                        <a:rPr kumimoji="1" lang="zh-HK" altLang="en-US" sz="800" b="1" i="0" u="none" strike="sng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起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HK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8315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HK</a:t>
                      </a:r>
                      <a:r>
                        <a:rPr kumimoji="1" lang="en-US" altLang="zh-HK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8315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 </a:t>
                      </a:r>
                      <a:r>
                        <a:rPr kumimoji="1" lang="en-US" altLang="zh-HK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8315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27,390 </a:t>
                      </a:r>
                      <a:r>
                        <a:rPr kumimoji="1" lang="zh-HK" alt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8315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起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066">
                <a:tc>
                  <a:txBody>
                    <a:bodyPr/>
                    <a:lstStyle/>
                    <a:p>
                      <a:r>
                        <a:rPr kumimoji="1" lang="zh-HK" altLang="en-US" sz="1200" b="0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法式露台房 </a:t>
                      </a:r>
                      <a:r>
                        <a:rPr kumimoji="1" lang="en-US" altLang="zh-HK" sz="1200" b="0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Cat. C</a:t>
                      </a:r>
                    </a:p>
                    <a:p>
                      <a:r>
                        <a:rPr kumimoji="1" lang="en-US" altLang="zh-HK" sz="1050" b="0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French Balcony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HK" sz="800" b="1" i="0" u="none" strike="sng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HK$ </a:t>
                      </a:r>
                      <a:r>
                        <a:rPr kumimoji="1" lang="en-US" altLang="zh-HK" sz="900" b="1" i="0" u="none" strike="sng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40,190 </a:t>
                      </a:r>
                      <a:r>
                        <a:rPr kumimoji="1" lang="zh-HK" altLang="en-US" sz="800" b="1" i="0" u="none" strike="sng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起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HK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8315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HK</a:t>
                      </a:r>
                      <a:r>
                        <a:rPr kumimoji="1" lang="en-US" altLang="zh-HK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8315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 </a:t>
                      </a:r>
                      <a:r>
                        <a:rPr kumimoji="1" lang="en-US" altLang="zh-HK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8315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35,990 </a:t>
                      </a:r>
                      <a:r>
                        <a:rPr kumimoji="1" lang="zh-HK" alt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8315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起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769">
                <a:tc>
                  <a:txBody>
                    <a:bodyPr/>
                    <a:lstStyle/>
                    <a:p>
                      <a:r>
                        <a:rPr kumimoji="1" lang="zh-HK" altLang="en-US" sz="1200" b="0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雙露台房 </a:t>
                      </a:r>
                      <a:r>
                        <a:rPr kumimoji="1" lang="en-US" altLang="zh-HK" sz="1200" b="0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Cat.BB</a:t>
                      </a:r>
                    </a:p>
                    <a:p>
                      <a:r>
                        <a:rPr kumimoji="1" lang="en-US" altLang="zh-HK" sz="1000" b="0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French &amp; Outside Balcony</a:t>
                      </a:r>
                      <a:r>
                        <a:rPr kumimoji="1" lang="en-US" altLang="zh-HK" sz="1100" b="0" dirty="0" smtClean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</a:t>
                      </a:r>
                      <a:endParaRPr kumimoji="1" lang="zh-HK" altLang="en-US" sz="11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HK" sz="800" b="1" i="0" u="none" strike="sng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HK$ </a:t>
                      </a:r>
                      <a:r>
                        <a:rPr kumimoji="1" lang="en-US" altLang="zh-HK" sz="900" b="1" i="0" u="none" strike="sng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44,990 </a:t>
                      </a:r>
                      <a:r>
                        <a:rPr kumimoji="1" lang="zh-HK" altLang="en-US" sz="800" b="1" i="0" u="none" strike="sng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起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HK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8315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HK</a:t>
                      </a:r>
                      <a:r>
                        <a:rPr kumimoji="1" lang="en-US" altLang="zh-HK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8315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 </a:t>
                      </a:r>
                      <a:r>
                        <a:rPr kumimoji="1" lang="en-US" altLang="zh-HK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8315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39,390 </a:t>
                      </a:r>
                      <a:r>
                        <a:rPr kumimoji="1" lang="zh-HK" alt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8315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起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2" name="文字方塊 41">
            <a:extLst>
              <a:ext uri="{FF2B5EF4-FFF2-40B4-BE49-F238E27FC236}">
                <a16:creationId xmlns="" xmlns:a16="http://schemas.microsoft.com/office/drawing/2014/main" id="{4C0EF42A-4028-673F-C239-845807969DFF}"/>
              </a:ext>
            </a:extLst>
          </p:cNvPr>
          <p:cNvSpPr txBox="1"/>
          <p:nvPr/>
        </p:nvSpPr>
        <p:spPr>
          <a:xfrm>
            <a:off x="675035" y="227049"/>
            <a:ext cx="5122012" cy="4001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5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rgbClr val="FDF9D9"/>
                </a:solidFill>
                <a:latin typeface="CSong3HK-Medium" panose="00000600000000000000" pitchFamily="50" charset="-120"/>
                <a:ea typeface="CSong3HK-Medium" panose="00000600000000000000" pitchFamily="50" charset="-120"/>
              </a:rPr>
              <a:t>7</a:t>
            </a:r>
            <a:r>
              <a:rPr lang="zh-HK" altLang="en-US" sz="2000" b="1" dirty="0">
                <a:solidFill>
                  <a:srgbClr val="FDF9D9"/>
                </a:solidFill>
                <a:latin typeface="CSong3HK-Medium" panose="00000600000000000000" pitchFamily="50" charset="-120"/>
                <a:ea typeface="CSong3HK-Medium" panose="00000600000000000000" pitchFamily="50" charset="-120"/>
              </a:rPr>
              <a:t>晚 </a:t>
            </a:r>
            <a:r>
              <a:rPr lang="zh-TW" altLang="en-US" sz="2000" b="1" dirty="0" smtClean="0">
                <a:solidFill>
                  <a:srgbClr val="FDF9D9"/>
                </a:solidFill>
                <a:latin typeface="CSong3HK-Medium" panose="00000600000000000000" pitchFamily="50" charset="-120"/>
                <a:ea typeface="CSong3HK-Medium" panose="00000600000000000000" pitchFamily="50" charset="-120"/>
              </a:rPr>
              <a:t>多瑙河</a:t>
            </a:r>
            <a:r>
              <a:rPr lang="zh-TW" altLang="en-US" sz="2000" b="1" dirty="0">
                <a:solidFill>
                  <a:srgbClr val="FDF9D9"/>
                </a:solidFill>
                <a:latin typeface="CSong3HK-Medium" panose="00000600000000000000" pitchFamily="50" charset="-120"/>
                <a:ea typeface="CSong3HK-Medium" panose="00000600000000000000" pitchFamily="50" charset="-120"/>
              </a:rPr>
              <a:t>下游之</a:t>
            </a:r>
            <a:r>
              <a:rPr lang="zh-TW" altLang="en-US" sz="2000" b="1" dirty="0" smtClean="0">
                <a:solidFill>
                  <a:srgbClr val="FDF9D9"/>
                </a:solidFill>
                <a:latin typeface="CSong3HK-Medium" panose="00000600000000000000" pitchFamily="50" charset="-120"/>
                <a:ea typeface="CSong3HK-Medium" panose="00000600000000000000" pitchFamily="50" charset="-120"/>
              </a:rPr>
              <a:t>旅</a:t>
            </a:r>
            <a:r>
              <a:rPr lang="zh-HK" altLang="en-US" sz="2000" b="1" dirty="0">
                <a:solidFill>
                  <a:srgbClr val="FDF9D9"/>
                </a:solidFill>
                <a:latin typeface="CSong3HK-Medium" panose="00000600000000000000" pitchFamily="50" charset="-120"/>
                <a:ea typeface="CSong3HK-Medium" panose="00000600000000000000" pitchFamily="50" charset="-120"/>
              </a:rPr>
              <a:t>河船套</a:t>
            </a:r>
            <a:r>
              <a:rPr lang="zh-HK" altLang="en-US" sz="2000" b="1" dirty="0" smtClean="0">
                <a:solidFill>
                  <a:srgbClr val="FDF9D9"/>
                </a:solidFill>
                <a:latin typeface="CSong3HK-Medium" panose="00000600000000000000" pitchFamily="50" charset="-120"/>
                <a:ea typeface="CSong3HK-Medium" panose="00000600000000000000" pitchFamily="50" charset="-120"/>
              </a:rPr>
              <a:t>票</a:t>
            </a:r>
            <a:r>
              <a:rPr lang="zh-TW" altLang="en-US" sz="2000" b="1" dirty="0" smtClean="0">
                <a:solidFill>
                  <a:srgbClr val="FDF9D9"/>
                </a:solidFill>
                <a:latin typeface="CSong3HK-Medium" panose="00000600000000000000" pitchFamily="50" charset="-120"/>
                <a:ea typeface="CSong3HK-Medium" panose="00000600000000000000" pitchFamily="50" charset="-120"/>
              </a:rPr>
              <a:t>│</a:t>
            </a:r>
            <a:r>
              <a:rPr lang="zh-TW" altLang="en-US" sz="2000" b="1" dirty="0" smtClean="0">
                <a:solidFill>
                  <a:srgbClr val="FDF9D9"/>
                </a:solidFill>
                <a:latin typeface="CSong3HK-Medium" panose="00000600000000000000" pitchFamily="50" charset="-120"/>
                <a:ea typeface="CSong3HK-Medium" panose="00000600000000000000" pitchFamily="50" charset="-120"/>
              </a:rPr>
              <a:t>節日精選</a:t>
            </a:r>
            <a:endParaRPr lang="zh-HK" altLang="en-US" sz="2000" b="1" dirty="0">
              <a:solidFill>
                <a:srgbClr val="FDF9D9"/>
              </a:solidFill>
              <a:latin typeface="CSong3HK-Medium" panose="00000600000000000000" pitchFamily="50" charset="-120"/>
              <a:ea typeface="CSong3HK-Medium" panose="00000600000000000000" pitchFamily="50" charset="-120"/>
            </a:endParaRPr>
          </a:p>
        </p:txBody>
      </p:sp>
      <p:sp>
        <p:nvSpPr>
          <p:cNvPr id="50" name="文字方塊 49">
            <a:extLst>
              <a:ext uri="{FF2B5EF4-FFF2-40B4-BE49-F238E27FC236}">
                <a16:creationId xmlns="" xmlns:a16="http://schemas.microsoft.com/office/drawing/2014/main" id="{31EDDE7D-2D80-1F29-233E-8525E8D606F9}"/>
              </a:ext>
            </a:extLst>
          </p:cNvPr>
          <p:cNvSpPr txBox="1"/>
          <p:nvPr/>
        </p:nvSpPr>
        <p:spPr>
          <a:xfrm>
            <a:off x="667286" y="501906"/>
            <a:ext cx="4874749" cy="32316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HK" sz="1500" b="1" dirty="0">
                <a:solidFill>
                  <a:srgbClr val="FDF9D9"/>
                </a:solidFill>
                <a:latin typeface="CSong3HK-Medium" panose="00000600000000000000" pitchFamily="50" charset="-120"/>
                <a:ea typeface="CSong3HK-Medium" panose="00000600000000000000" pitchFamily="50" charset="-120"/>
              </a:rPr>
              <a:t>7 Days Gems of Southeast Europe</a:t>
            </a:r>
            <a:endParaRPr lang="zh-HK" altLang="en-US" sz="1500" b="1" dirty="0">
              <a:solidFill>
                <a:srgbClr val="FDF9D9"/>
              </a:solidFill>
              <a:latin typeface="CSong3HK-Medium" panose="00000600000000000000" pitchFamily="50" charset="-120"/>
              <a:ea typeface="CSong3HK-Medium" panose="00000600000000000000" pitchFamily="50" charset="-120"/>
            </a:endParaRPr>
          </a:p>
        </p:txBody>
      </p:sp>
      <p:pic>
        <p:nvPicPr>
          <p:cNvPr id="56" name="圖片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79" y="4518396"/>
            <a:ext cx="2983116" cy="1798553"/>
          </a:xfrm>
          <a:prstGeom prst="rect">
            <a:avLst/>
          </a:prstGeom>
        </p:spPr>
      </p:pic>
      <p:sp>
        <p:nvSpPr>
          <p:cNvPr id="54" name="文字方塊 53">
            <a:extLst>
              <a:ext uri="{FF2B5EF4-FFF2-40B4-BE49-F238E27FC236}">
                <a16:creationId xmlns="" xmlns:a16="http://schemas.microsoft.com/office/drawing/2014/main" id="{09283C89-E7F1-D1AB-2EEF-EBCB8959EDF4}"/>
              </a:ext>
            </a:extLst>
          </p:cNvPr>
          <p:cNvSpPr txBox="1"/>
          <p:nvPr/>
        </p:nvSpPr>
        <p:spPr>
          <a:xfrm>
            <a:off x="3080147" y="9038178"/>
            <a:ext cx="7422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HK" sz="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HK$ </a:t>
            </a:r>
            <a:r>
              <a:rPr kumimoji="1" lang="en-US" altLang="zh-HK" sz="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</a:t>
            </a:r>
            <a:r>
              <a:rPr kumimoji="1" lang="en-US" altLang="zh-HK" sz="8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,610</a:t>
            </a:r>
            <a:endParaRPr kumimoji="1" lang="zh-HK" altLang="en-US" sz="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xmlns="" id="{D3C6C49F-BE54-1C18-6AD7-98010E9F4AD8}"/>
              </a:ext>
            </a:extLst>
          </p:cNvPr>
          <p:cNvSpPr txBox="1"/>
          <p:nvPr/>
        </p:nvSpPr>
        <p:spPr>
          <a:xfrm>
            <a:off x="627457" y="9041499"/>
            <a:ext cx="134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HK" altLang="en-US" sz="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機場稅及燃油附加費</a:t>
            </a:r>
            <a:endParaRPr kumimoji="1" lang="en-US" altLang="zh-HK" sz="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en-US" altLang="zh-HK" sz="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Airport Tax &amp; Fuel Surcharge</a:t>
            </a:r>
            <a:r>
              <a:rPr kumimoji="1" lang="zh-HK" altLang="en-US" sz="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xmlns="" id="{BB725889-34F3-26B8-4F19-212568C9D173}"/>
              </a:ext>
            </a:extLst>
          </p:cNvPr>
          <p:cNvSpPr txBox="1"/>
          <p:nvPr/>
        </p:nvSpPr>
        <p:spPr>
          <a:xfrm>
            <a:off x="1870153" y="9047109"/>
            <a:ext cx="13423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HK" altLang="en-US" sz="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每位約 </a:t>
            </a:r>
            <a:r>
              <a:rPr kumimoji="1" lang="en-US" altLang="zh-HK" sz="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Per Pax approx.</a:t>
            </a:r>
            <a:endParaRPr kumimoji="1" lang="zh-HK" altLang="en-US" sz="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60" name="圖片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14" y="271420"/>
            <a:ext cx="1598043" cy="212125"/>
          </a:xfrm>
          <a:prstGeom prst="rect">
            <a:avLst/>
          </a:prstGeom>
        </p:spPr>
      </p:pic>
      <p:pic>
        <p:nvPicPr>
          <p:cNvPr id="61" name="圖片 6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90" y="483545"/>
            <a:ext cx="834367" cy="469295"/>
          </a:xfrm>
          <a:prstGeom prst="rect">
            <a:avLst/>
          </a:prstGeom>
        </p:spPr>
      </p:pic>
      <p:cxnSp>
        <p:nvCxnSpPr>
          <p:cNvPr id="68" name="直線接點 67"/>
          <p:cNvCxnSpPr/>
          <p:nvPr/>
        </p:nvCxnSpPr>
        <p:spPr>
          <a:xfrm>
            <a:off x="708479" y="6427919"/>
            <a:ext cx="2981614" cy="0"/>
          </a:xfrm>
          <a:prstGeom prst="line">
            <a:avLst/>
          </a:prstGeom>
          <a:ln w="12700">
            <a:solidFill>
              <a:srgbClr val="859D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圖片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1519647"/>
            <a:ext cx="3951990" cy="1809068"/>
          </a:xfrm>
          <a:prstGeom prst="rect">
            <a:avLst/>
          </a:prstGeom>
        </p:spPr>
      </p:pic>
      <p:sp>
        <p:nvSpPr>
          <p:cNvPr id="62" name="矩形 61"/>
          <p:cNvSpPr/>
          <p:nvPr/>
        </p:nvSpPr>
        <p:spPr>
          <a:xfrm>
            <a:off x="4016377" y="3102941"/>
            <a:ext cx="36591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900" b="1" dirty="0" smtClean="0">
                <a:solidFill>
                  <a:srgbClr val="FCF8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900" b="1" dirty="0">
                <a:solidFill>
                  <a:srgbClr val="FCF8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您預訂郵輪假期</a:t>
            </a:r>
            <a:r>
              <a:rPr lang="zh-TW" altLang="en-US" sz="900" b="1" dirty="0" smtClean="0">
                <a:solidFill>
                  <a:srgbClr val="FCF8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的機票</a:t>
            </a:r>
            <a:r>
              <a:rPr lang="zh-TW" altLang="en-US" sz="900" b="1" dirty="0">
                <a:solidFill>
                  <a:srgbClr val="FCF8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、酒店及接送服務</a:t>
            </a:r>
            <a:endParaRPr lang="zh-TW" altLang="en-US" sz="900" b="1" dirty="0">
              <a:solidFill>
                <a:srgbClr val="FCF8D8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文字方塊 62">
            <a:extLst>
              <a:ext uri="{FF2B5EF4-FFF2-40B4-BE49-F238E27FC236}">
                <a16:creationId xmlns="" xmlns:a16="http://schemas.microsoft.com/office/drawing/2014/main" id="{660C2407-7C32-31EE-9254-06079536C699}"/>
              </a:ext>
            </a:extLst>
          </p:cNvPr>
          <p:cNvSpPr txBox="1"/>
          <p:nvPr/>
        </p:nvSpPr>
        <p:spPr>
          <a:xfrm>
            <a:off x="6200661" y="1287690"/>
            <a:ext cx="1366633" cy="430887"/>
          </a:xfrm>
          <a:prstGeom prst="rect">
            <a:avLst/>
          </a:prstGeom>
          <a:solidFill>
            <a:srgbClr val="897343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2200" dirty="0" smtClean="0">
                <a:solidFill>
                  <a:schemeClr val="bg1"/>
                </a:solidFill>
                <a:latin typeface="CSong3HK-Medium" panose="00000600000000000000" pitchFamily="50" charset="-120"/>
                <a:ea typeface="CSong3HK-Medium" panose="00000600000000000000" pitchFamily="50" charset="-120"/>
              </a:rPr>
              <a:t>限時</a:t>
            </a:r>
            <a:r>
              <a:rPr kumimoji="1" lang="zh-HK" altLang="en-US" sz="2200" dirty="0" smtClean="0">
                <a:solidFill>
                  <a:schemeClr val="bg1"/>
                </a:solidFill>
                <a:latin typeface="CSong3HK-Medium" panose="00000600000000000000" pitchFamily="50" charset="-120"/>
                <a:ea typeface="CSong3HK-Medium" panose="00000600000000000000" pitchFamily="50" charset="-120"/>
              </a:rPr>
              <a:t>優惠</a:t>
            </a:r>
            <a:endParaRPr kumimoji="1" lang="zh-HK" altLang="en-US" sz="2200" dirty="0">
              <a:solidFill>
                <a:schemeClr val="bg1"/>
              </a:solidFill>
              <a:latin typeface="CSong3HK-Medium" panose="00000600000000000000" pitchFamily="50" charset="-120"/>
              <a:ea typeface="CSong3HK-Medium" panose="00000600000000000000" pitchFamily="50" charset="-120"/>
            </a:endParaRPr>
          </a:p>
        </p:txBody>
      </p:sp>
      <p:sp>
        <p:nvSpPr>
          <p:cNvPr id="64" name="object 32"/>
          <p:cNvSpPr txBox="1"/>
          <p:nvPr/>
        </p:nvSpPr>
        <p:spPr>
          <a:xfrm>
            <a:off x="4201046" y="1809580"/>
            <a:ext cx="328980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" algn="ctr">
              <a:lnSpc>
                <a:spcPct val="100000"/>
              </a:lnSpc>
            </a:pPr>
            <a:r>
              <a:rPr lang="en-US" altLang="zh-TW" sz="1400" b="1" dirty="0" smtClean="0">
                <a:solidFill>
                  <a:srgbClr val="F5E7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6</a:t>
            </a:r>
            <a:r>
              <a:rPr lang="zh-TW" altLang="en-US" sz="1400" b="1" dirty="0">
                <a:solidFill>
                  <a:srgbClr val="F5E7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月</a:t>
            </a:r>
            <a:r>
              <a:rPr lang="en-US" altLang="zh-TW" sz="1400" b="1" dirty="0" smtClean="0">
                <a:solidFill>
                  <a:srgbClr val="F5E7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30</a:t>
            </a:r>
            <a:r>
              <a:rPr lang="zh-TW" altLang="en-US" sz="1400" b="1" dirty="0" smtClean="0">
                <a:solidFill>
                  <a:srgbClr val="F5E7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日前報名</a:t>
            </a:r>
            <a:r>
              <a:rPr lang="zh-TW" altLang="en-US" sz="1400" b="1" dirty="0" smtClean="0">
                <a:solidFill>
                  <a:srgbClr val="F5E7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尊享船費折扣優惠</a:t>
            </a:r>
            <a:endParaRPr lang="en-US" altLang="zh-TW" sz="1400" b="1" dirty="0" smtClean="0">
              <a:solidFill>
                <a:srgbClr val="F5E70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  <a:p>
            <a:pPr marL="8890" algn="ctr">
              <a:lnSpc>
                <a:spcPct val="100000"/>
              </a:lnSpc>
            </a:pPr>
            <a:r>
              <a:rPr lang="en-US" altLang="zh-TW" sz="1200" b="1" dirty="0" smtClean="0">
                <a:solidFill>
                  <a:srgbClr val="F5E7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—————————————————</a:t>
            </a:r>
            <a:endParaRPr lang="en-US" altLang="zh-TW" sz="1200" b="1" dirty="0">
              <a:solidFill>
                <a:srgbClr val="F5E70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  <a:p>
            <a:pPr algn="ctr">
              <a:lnSpc>
                <a:spcPct val="100000"/>
              </a:lnSpc>
            </a:pPr>
            <a:r>
              <a:rPr kumimoji="1" lang="zh-TW" altLang="en-US" sz="1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全包式河船</a:t>
            </a:r>
            <a:r>
              <a:rPr kumimoji="1" lang="zh-TW" altLang="en-US" sz="14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體驗</a:t>
            </a:r>
            <a:endParaRPr kumimoji="1" lang="en-US" altLang="zh-TW" sz="1400" b="1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kumimoji="1" lang="zh-TW" altLang="en-US" sz="11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於早餐時段無限量享用指定汽酒</a:t>
            </a:r>
            <a:endParaRPr kumimoji="1" lang="en-US" altLang="zh-TW" sz="11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kumimoji="1" lang="zh-TW" altLang="en-US" sz="11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於午</a:t>
            </a:r>
            <a:r>
              <a:rPr kumimoji="1" lang="en-US" altLang="zh-TW" sz="11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﹅</a:t>
            </a:r>
            <a:r>
              <a:rPr kumimoji="1" lang="zh-TW" altLang="en-US" sz="11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晚餐及指定時段無限量享用指定紅白酒或啤酒</a:t>
            </a:r>
            <a:endParaRPr kumimoji="1" lang="en-US" altLang="zh-TW" sz="11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kumimoji="1" lang="en-US" altLang="zh-TW" sz="11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Wi-Fi</a:t>
            </a:r>
            <a:r>
              <a:rPr kumimoji="1" lang="zh-TW" altLang="en-US" sz="11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服務、指定岸上觀光活動選擇</a:t>
            </a:r>
            <a:r>
              <a:rPr kumimoji="1" lang="zh-TW" altLang="en-US" sz="11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endParaRPr kumimoji="1" lang="en-US" altLang="zh-TW" sz="1100" b="1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kumimoji="1" lang="zh-TW" altLang="en-US" sz="11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船上特色餐廳 </a:t>
            </a:r>
            <a:r>
              <a:rPr kumimoji="1" lang="en-US" altLang="zh-TW" sz="11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Chef Table</a:t>
            </a:r>
          </a:p>
        </p:txBody>
      </p:sp>
      <p:cxnSp>
        <p:nvCxnSpPr>
          <p:cNvPr id="65" name="直線接點 64"/>
          <p:cNvCxnSpPr/>
          <p:nvPr/>
        </p:nvCxnSpPr>
        <p:spPr>
          <a:xfrm>
            <a:off x="708479" y="8574219"/>
            <a:ext cx="2981614" cy="0"/>
          </a:xfrm>
          <a:prstGeom prst="line">
            <a:avLst/>
          </a:prstGeom>
          <a:ln w="12700">
            <a:solidFill>
              <a:srgbClr val="859D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FD0F54C4-4636-B61D-7D99-D5125E7AA8BC}"/>
              </a:ext>
            </a:extLst>
          </p:cNvPr>
          <p:cNvSpPr txBox="1"/>
          <p:nvPr/>
        </p:nvSpPr>
        <p:spPr>
          <a:xfrm>
            <a:off x="704039" y="147537"/>
            <a:ext cx="4934918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kumimoji="1" lang="en-US" altLang="zh-TW" sz="2000" b="1" dirty="0">
                <a:ln w="127">
                  <a:noFill/>
                </a:ln>
                <a:latin typeface="CSong3HK-Medium" panose="00000600000000000000" pitchFamily="50" charset="-120"/>
                <a:ea typeface="CSong3HK-Medium" panose="00000600000000000000" pitchFamily="50" charset="-120"/>
              </a:rPr>
              <a:t>7</a:t>
            </a:r>
            <a:r>
              <a:rPr kumimoji="1" lang="zh-TW" altLang="en-US" sz="2000" b="1" dirty="0">
                <a:ln w="127">
                  <a:noFill/>
                </a:ln>
                <a:latin typeface="CSong3HK-Medium" panose="00000600000000000000" pitchFamily="50" charset="-120"/>
                <a:ea typeface="CSong3HK-Medium" panose="00000600000000000000" pitchFamily="50" charset="-120"/>
              </a:rPr>
              <a:t>晚 多瑙河下游之旅河船套票│節日精選</a:t>
            </a:r>
            <a:endParaRPr kumimoji="1" lang="zh-TW" altLang="en-US" sz="2000" b="1" dirty="0">
              <a:ln w="127">
                <a:noFill/>
              </a:ln>
              <a:latin typeface="CSong3HK-Medium" panose="00000600000000000000" pitchFamily="50" charset="-120"/>
              <a:ea typeface="CSong3HK-Medium" panose="00000600000000000000" pitchFamily="50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9AEB3C95-8E6E-C165-1398-46B643CC9CFE}"/>
              </a:ext>
            </a:extLst>
          </p:cNvPr>
          <p:cNvSpPr txBox="1"/>
          <p:nvPr/>
        </p:nvSpPr>
        <p:spPr>
          <a:xfrm>
            <a:off x="713224" y="422394"/>
            <a:ext cx="4874749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zh-HK" sz="1400" b="1" dirty="0">
                <a:ln w="0">
                  <a:noFill/>
                </a:ln>
                <a:latin typeface="CSong3HK-Medium" panose="00000600000000000000" pitchFamily="50" charset="-120"/>
                <a:ea typeface="CSong3HK-Medium" panose="00000600000000000000" pitchFamily="50" charset="-120"/>
                <a:cs typeface="Arial" panose="020B0604020202020204" pitchFamily="34" charset="0"/>
              </a:rPr>
              <a:t>7 Days Gems of Southeast Europe</a:t>
            </a:r>
            <a:endParaRPr kumimoji="1" lang="zh-HK" altLang="en-US" sz="1400" b="1" dirty="0">
              <a:ln w="0">
                <a:noFill/>
              </a:ln>
              <a:latin typeface="CSong3HK-Medium" panose="00000600000000000000" pitchFamily="50" charset="-120"/>
              <a:ea typeface="CSong3HK-Medium" panose="00000600000000000000" pitchFamily="50" charset="-120"/>
              <a:cs typeface="Arial" panose="020B060402020202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D18B6D95-F14D-D61C-F3B2-C2BCB6F1270B}"/>
              </a:ext>
            </a:extLst>
          </p:cNvPr>
          <p:cNvSpPr txBox="1"/>
          <p:nvPr/>
        </p:nvSpPr>
        <p:spPr>
          <a:xfrm>
            <a:off x="704039" y="752512"/>
            <a:ext cx="4934918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kumimoji="1" lang="zh-HK" altLang="en-US" sz="1500" b="1" dirty="0">
                <a:latin typeface="CSong3HK-Medium" panose="00000600000000000000" pitchFamily="50" charset="-120"/>
                <a:ea typeface="CSong3HK-Medium" panose="00000600000000000000" pitchFamily="50" charset="-120"/>
              </a:rPr>
              <a:t>費用包括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B9579E64-DD3F-BB45-B2BA-326E0544DF9A}"/>
              </a:ext>
            </a:extLst>
          </p:cNvPr>
          <p:cNvSpPr txBox="1"/>
          <p:nvPr/>
        </p:nvSpPr>
        <p:spPr>
          <a:xfrm>
            <a:off x="704039" y="2190171"/>
            <a:ext cx="4934918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kumimoji="1" lang="zh-HK" altLang="en-US" sz="1500" b="1" dirty="0">
                <a:latin typeface="CSong3HK-Medium" panose="00000600000000000000" pitchFamily="50" charset="-120"/>
                <a:ea typeface="CSong3HK-Medium" panose="00000600000000000000" pitchFamily="50" charset="-120"/>
              </a:rPr>
              <a:t>備註及細則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D9493246-974D-F7AD-D287-F6390C051C5D}"/>
              </a:ext>
            </a:extLst>
          </p:cNvPr>
          <p:cNvSpPr txBox="1"/>
          <p:nvPr/>
        </p:nvSpPr>
        <p:spPr>
          <a:xfrm>
            <a:off x="704039" y="5683435"/>
            <a:ext cx="4934918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kumimoji="1" lang="zh-HK" altLang="en-US" sz="1500" b="1" dirty="0">
                <a:latin typeface="CSong3HK-Medium" panose="00000600000000000000" pitchFamily="50" charset="-120"/>
                <a:ea typeface="CSong3HK-Medium" panose="00000600000000000000" pitchFamily="50" charset="-120"/>
              </a:rPr>
              <a:t>其他條款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04D3F392-6CAD-E4E8-D671-CD7472A9CA61}"/>
              </a:ext>
            </a:extLst>
          </p:cNvPr>
          <p:cNvSpPr txBox="1"/>
          <p:nvPr/>
        </p:nvSpPr>
        <p:spPr>
          <a:xfrm>
            <a:off x="704039" y="6000564"/>
            <a:ext cx="6826510" cy="12464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en-US" altLang="zh-HK" sz="10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    </a:t>
            </a:r>
            <a:r>
              <a:rPr kumimoji="1" lang="zh-HK" altLang="en-US" sz="10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價格以港幣雙人房每位計算。 訂位時需繳付不退還之訂金 ，一經報名，訂金恕不獲退回。套票 船票確定後，須於</a:t>
            </a:r>
            <a:r>
              <a:rPr kumimoji="1" lang="en-US" altLang="zh-HK" sz="10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  <a:p>
            <a:pPr>
              <a:lnSpc>
                <a:spcPts val="1000"/>
              </a:lnSpc>
            </a:pPr>
            <a:r>
              <a:rPr kumimoji="1" lang="en-US" altLang="zh-HK" sz="10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</a:t>
            </a:r>
            <a:r>
              <a:rPr kumimoji="1" lang="zh-HK" altLang="en-US" sz="10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三個工作天內繳付全數，逾期不予退還</a:t>
            </a:r>
            <a:r>
              <a:rPr kumimoji="1" lang="zh-HK" altLang="en-US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  <a:p>
            <a:pPr>
              <a:lnSpc>
                <a:spcPts val="1000"/>
              </a:lnSpc>
            </a:pPr>
            <a:r>
              <a:rPr kumimoji="1" lang="en-US" altLang="zh-HK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    </a:t>
            </a:r>
            <a:r>
              <a:rPr kumimoji="1" lang="zh-TW" altLang="en-US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郵輪</a:t>
            </a:r>
            <a:r>
              <a:rPr kumimoji="1" lang="zh-TW" altLang="en-US" sz="10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上各項收費，均以歐元結算，敬請注意</a:t>
            </a:r>
            <a:r>
              <a:rPr kumimoji="1" lang="zh-TW" altLang="en-US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r>
              <a:rPr kumimoji="1" lang="en-US" altLang="zh-TW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#</a:t>
            </a:r>
            <a:r>
              <a:rPr kumimoji="1" lang="zh-TW" altLang="en-US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船上</a:t>
            </a:r>
            <a:r>
              <a:rPr kumimoji="1" lang="zh-TW" altLang="en-US" sz="10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服務人員小費為 每人歐元</a:t>
            </a:r>
            <a:r>
              <a:rPr kumimoji="1" lang="en-US" altLang="zh-TW" sz="10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EUR </a:t>
            </a:r>
            <a:r>
              <a:rPr kumimoji="1" lang="en-US" altLang="zh-TW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155 </a:t>
            </a:r>
            <a:r>
              <a:rPr kumimoji="1" lang="zh-TW" altLang="en-US" sz="10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於船上繳付。</a:t>
            </a:r>
            <a:endParaRPr kumimoji="1" lang="zh-HK" altLang="en-US" sz="1000" dirty="0" smtClean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1000"/>
              </a:lnSpc>
            </a:pPr>
            <a:r>
              <a:rPr kumimoji="1" lang="en-US" altLang="zh-HK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3.    </a:t>
            </a:r>
            <a:r>
              <a:rPr kumimoji="1" lang="zh-HK" altLang="en-US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取消預定將按照郵輪公司罰則另將收取行政費用每位每交易計港幣</a:t>
            </a:r>
            <a:r>
              <a:rPr kumimoji="1" lang="en-US" altLang="zh-HK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$500</a:t>
            </a:r>
            <a:r>
              <a:rPr kumimoji="1" lang="zh-HK" altLang="en-US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  <a:p>
            <a:pPr marL="228600" indent="-228600">
              <a:lnSpc>
                <a:spcPts val="1000"/>
              </a:lnSpc>
              <a:buFontTx/>
              <a:buAutoNum type="arabicPeriod" startAt="4"/>
            </a:pPr>
            <a:r>
              <a:rPr kumimoji="1" lang="zh-HK" altLang="en-US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其他有關郵輪公司之條款及</a:t>
            </a:r>
            <a:r>
              <a:rPr kumimoji="1" lang="zh-HK" altLang="en-US" sz="10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細則，均以郵輪公司英文行程書內之條款及網上刊登之條款為準，請瀏覽網頁</a:t>
            </a:r>
            <a:r>
              <a:rPr kumimoji="1" lang="en-US" altLang="zh-HK" sz="10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https://www.amawaterways.com/</a:t>
            </a:r>
            <a:r>
              <a:rPr kumimoji="1" lang="zh-HK" altLang="en-US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kumimoji="1" lang="en-US" altLang="zh-HK" sz="1000" dirty="0" smtClean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28600" indent="-228600">
              <a:lnSpc>
                <a:spcPts val="1000"/>
              </a:lnSpc>
              <a:buFontTx/>
              <a:buAutoNum type="arabicPeriod" startAt="4"/>
            </a:pPr>
            <a:r>
              <a:rPr kumimoji="1" lang="zh-HK" altLang="en-US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本公司</a:t>
            </a:r>
            <a:r>
              <a:rPr kumimoji="1" lang="zh-HK" altLang="en-US" sz="10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及郵輪公司保留權利隨時更改以上條款及細則。以上費用及條款如有任何更改，恕不另行通知。其他條款按</a:t>
            </a:r>
            <a:r>
              <a:rPr kumimoji="1" lang="en-US" altLang="zh-HK" sz="10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  <a:p>
            <a:pPr>
              <a:lnSpc>
                <a:spcPts val="1000"/>
              </a:lnSpc>
            </a:pPr>
            <a:r>
              <a:rPr kumimoji="1" lang="en-US" altLang="zh-HK" sz="10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</a:t>
            </a:r>
            <a:r>
              <a:rPr kumimoji="1" lang="zh-HK" altLang="en-US" sz="10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本公司“責任及細則”為準，詳情請與本公司職員查詢或瀏覽 本公司網頁若有任何異議，本公司及郵輪公司保留一</a:t>
            </a:r>
            <a:endParaRPr kumimoji="1" lang="en-US" altLang="zh-HK" sz="100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1000"/>
              </a:lnSpc>
            </a:pPr>
            <a:r>
              <a:rPr kumimoji="1" lang="en-US" altLang="zh-HK" sz="10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</a:t>
            </a:r>
            <a:r>
              <a:rPr kumimoji="1" lang="zh-HK" altLang="en-US" sz="10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切最終決定權。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9B9343A7-094D-AD51-A4E6-DDC74E1A2DD0}"/>
              </a:ext>
            </a:extLst>
          </p:cNvPr>
          <p:cNvSpPr txBox="1"/>
          <p:nvPr/>
        </p:nvSpPr>
        <p:spPr>
          <a:xfrm>
            <a:off x="704039" y="1071916"/>
            <a:ext cx="5874010" cy="11182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en-US" altLang="zh-HK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kumimoji="1" lang="zh-HK" altLang="en-US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行程</a:t>
            </a:r>
            <a:r>
              <a:rPr kumimoji="1" lang="zh-HK" altLang="en-US" sz="10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上所列之遊輪住宿晚數及享用船上美食及娛樂</a:t>
            </a:r>
            <a:r>
              <a:rPr kumimoji="1" lang="zh-HK" altLang="en-US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設施</a:t>
            </a:r>
            <a:endParaRPr kumimoji="1" lang="en-US" altLang="zh-HK" sz="1000" dirty="0" smtClean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1000"/>
              </a:lnSpc>
            </a:pPr>
            <a:r>
              <a:rPr kumimoji="1" lang="en-US" altLang="zh-TW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kumimoji="1" lang="zh-TW" altLang="en-US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土耳其</a:t>
            </a:r>
            <a:r>
              <a:rPr kumimoji="1" lang="zh-TW" altLang="en-US" sz="10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航空來回 香港至布加勒斯特 及 布達佩斯至香港 </a:t>
            </a:r>
            <a:r>
              <a:rPr kumimoji="1" lang="en-US" altLang="zh-TW" sz="10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kumimoji="1" lang="zh-TW" altLang="en-US" sz="10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經由伊斯坦堡轉機</a:t>
            </a:r>
            <a:r>
              <a:rPr kumimoji="1" lang="en-US" altLang="zh-TW" sz="10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 </a:t>
            </a:r>
            <a:r>
              <a:rPr kumimoji="1" lang="zh-TW" altLang="en-US" sz="10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經濟客位機票乙</a:t>
            </a:r>
            <a:r>
              <a:rPr kumimoji="1" lang="zh-TW" altLang="en-US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張</a:t>
            </a:r>
            <a:endParaRPr kumimoji="1" lang="en-US" altLang="zh-TW" sz="1000" dirty="0" smtClean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1000"/>
              </a:lnSpc>
            </a:pPr>
            <a:r>
              <a:rPr kumimoji="1" lang="en-US" altLang="zh-TW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kumimoji="1" lang="zh-TW" altLang="en-US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於早餐時段無限量享用指定汽酒</a:t>
            </a:r>
            <a:endParaRPr kumimoji="1" lang="en-US" altLang="zh-TW" sz="1000" dirty="0" smtClean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1000"/>
              </a:lnSpc>
            </a:pPr>
            <a:r>
              <a:rPr kumimoji="1" lang="en-US" altLang="zh-TW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kumimoji="1" lang="zh-TW" altLang="en-US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於午</a:t>
            </a:r>
            <a:r>
              <a:rPr kumimoji="1" lang="en-US" altLang="zh-TW" sz="10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﹅</a:t>
            </a:r>
            <a:r>
              <a:rPr kumimoji="1" lang="zh-TW" altLang="en-US" sz="10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晚餐及指定時段無限量享用指定紅白酒或</a:t>
            </a:r>
            <a:r>
              <a:rPr kumimoji="1" lang="zh-TW" altLang="en-US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啤酒</a:t>
            </a:r>
            <a:endParaRPr kumimoji="1" lang="en-US" altLang="zh-TW" sz="1000" dirty="0" smtClean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1000"/>
              </a:lnSpc>
            </a:pPr>
            <a:r>
              <a:rPr kumimoji="1" lang="en-US" altLang="zh-TW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Wi-Fi</a:t>
            </a:r>
            <a:r>
              <a:rPr kumimoji="1" lang="zh-TW" altLang="en-US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服務</a:t>
            </a:r>
            <a:endParaRPr kumimoji="1" lang="en-US" altLang="zh-TW" sz="1000" dirty="0" smtClean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1000"/>
              </a:lnSpc>
            </a:pPr>
            <a:r>
              <a:rPr kumimoji="1" lang="en-US" altLang="zh-TW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kumimoji="1" lang="zh-TW" altLang="en-US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指定</a:t>
            </a:r>
            <a:r>
              <a:rPr kumimoji="1" lang="zh-TW" altLang="en-US" sz="10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岸上觀光活動</a:t>
            </a:r>
            <a:r>
              <a:rPr kumimoji="1" lang="zh-TW" altLang="en-US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</a:t>
            </a:r>
            <a:endParaRPr kumimoji="1" lang="en-US" altLang="zh-TW" sz="1000" dirty="0" smtClean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1000"/>
              </a:lnSpc>
            </a:pPr>
            <a:r>
              <a:rPr kumimoji="1" lang="en-US" altLang="zh-TW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kumimoji="1" lang="zh-TW" altLang="en-US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船上</a:t>
            </a:r>
            <a:r>
              <a:rPr kumimoji="1" lang="zh-TW" altLang="en-US" sz="10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特色餐廳 </a:t>
            </a:r>
            <a:r>
              <a:rPr kumimoji="1" lang="en-US" altLang="zh-TW" sz="10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Chef </a:t>
            </a:r>
            <a:r>
              <a:rPr kumimoji="1" lang="en-US" altLang="zh-TW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Table</a:t>
            </a:r>
          </a:p>
          <a:p>
            <a:pPr>
              <a:lnSpc>
                <a:spcPts val="1000"/>
              </a:lnSpc>
            </a:pPr>
            <a:r>
              <a:rPr kumimoji="1" lang="en-US" altLang="zh-TW" sz="10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kumimoji="1" lang="zh-TW" altLang="en-US" sz="10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旅遊業監管局</a:t>
            </a:r>
            <a:r>
              <a:rPr kumimoji="1" lang="en-US" altLang="zh-TW" sz="10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0.15%</a:t>
            </a:r>
            <a:r>
              <a:rPr kumimoji="1" lang="zh-TW" altLang="en-US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印花稅</a:t>
            </a:r>
            <a:endParaRPr kumimoji="1" lang="en-US" altLang="zh-TW" sz="100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00805" y="2513336"/>
            <a:ext cx="6826510" cy="31700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1000"/>
              </a:lnSpc>
              <a:buAutoNum type="arabicPeriod"/>
            </a:pPr>
            <a:r>
              <a:rPr kumimoji="1" lang="zh-TW" altLang="en-US" sz="1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郵輪</a:t>
            </a:r>
            <a:r>
              <a:rPr kumimoji="1" lang="zh-TW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套票</a:t>
            </a:r>
            <a:r>
              <a:rPr kumimoji="1" lang="en-US" altLang="zh-TW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kumimoji="1" lang="zh-TW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船票費用不包括香港機場保安稅及各地機場稅、燃油附加費（如適用）及其他應付費用、港口服務費、政府稅、岸上觀光</a:t>
            </a:r>
            <a:r>
              <a:rPr kumimoji="1" lang="en-US" altLang="zh-TW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kumimoji="1" lang="zh-TW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如船票價錢包括除外</a:t>
            </a:r>
            <a:r>
              <a:rPr kumimoji="1" lang="en-US" altLang="zh-TW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 </a:t>
            </a:r>
            <a:r>
              <a:rPr kumimoji="1" lang="zh-TW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、碼頭接送</a:t>
            </a:r>
            <a:r>
              <a:rPr kumimoji="1" lang="en-US" altLang="zh-TW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kumimoji="1" lang="zh-TW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如船票價錢包括除外</a:t>
            </a:r>
            <a:r>
              <a:rPr kumimoji="1" lang="en-US" altLang="zh-TW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kumimoji="1" lang="zh-TW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、簽證費用、旅遊保險、郵輪上工作人員服務費</a:t>
            </a:r>
            <a:r>
              <a:rPr kumimoji="1" lang="en-US" altLang="zh-TW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kumimoji="1" lang="zh-TW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如船票價錢包括除外</a:t>
            </a:r>
            <a:r>
              <a:rPr kumimoji="1" lang="en-US" altLang="zh-TW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kumimoji="1" lang="zh-TW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及其他個人開支。</a:t>
            </a:r>
            <a:endParaRPr kumimoji="1" lang="en-US" altLang="zh-TW" sz="1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28600" indent="-228600">
              <a:lnSpc>
                <a:spcPts val="1000"/>
              </a:lnSpc>
              <a:buFontTx/>
              <a:buAutoNum type="arabicPeriod"/>
            </a:pPr>
            <a:r>
              <a:rPr kumimoji="1" lang="zh-HK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一經確認的套票 船票不接受任何更改及退款。價格以報名當日為準，公司有權調整價格。</a:t>
            </a:r>
            <a:endParaRPr kumimoji="1" lang="en-US" altLang="zh-HK" sz="1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28600" indent="-228600">
              <a:lnSpc>
                <a:spcPts val="1000"/>
              </a:lnSpc>
              <a:buFont typeface="+mj-lt"/>
              <a:buAutoNum type="arabicPeriod"/>
            </a:pPr>
            <a:r>
              <a:rPr kumimoji="1" lang="zh-HK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報名時必須提供旅遊證件資料及副本，包括護照號碼、有效日期、簽發地、國籍、英文姓名、出生日期及地點。任何修改將會導致失去原來之訂位、失去原來之優惠價及導致修改費用。</a:t>
            </a:r>
          </a:p>
          <a:p>
            <a:pPr marL="228600" indent="-228600">
              <a:lnSpc>
                <a:spcPts val="1000"/>
              </a:lnSpc>
              <a:buFont typeface="+mj-lt"/>
              <a:buAutoNum type="arabicPeriod"/>
            </a:pPr>
            <a:r>
              <a:rPr kumimoji="1" lang="zh-HK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客人必須持有有效的入境簽證，護照有效期 </a:t>
            </a:r>
            <a:r>
              <a:rPr kumimoji="1" lang="en-US" altLang="zh-HK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 </a:t>
            </a:r>
            <a:r>
              <a:rPr kumimoji="1" lang="zh-HK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個月以上，並有足夠空白頁。公司不負責因旅客證件所產生的問題。</a:t>
            </a:r>
          </a:p>
          <a:p>
            <a:pPr marL="228600" indent="-228600">
              <a:lnSpc>
                <a:spcPts val="1000"/>
              </a:lnSpc>
              <a:buFont typeface="+mj-lt"/>
              <a:buAutoNum type="arabicPeriod"/>
            </a:pPr>
            <a:r>
              <a:rPr kumimoji="1" lang="zh-TW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遊輪保證艙房」是指保證你預訂所選擇的基本房型（包括任何樓層、位置、視野遮擋艙房或關愛房間）。艙房的具體號碼、樓層及位置將由遊輪公司系統自動隨機分配（有機會於登船當天確定），遊輪公司亦有權不收取額外費用下提升艙房至較高級，最終的艙房安排將以遊輪公司決定為準。乘客無法指定或提出特殊要求，亦不得對所分配的艙房號碼、樓層或位置提出更改或異議。</a:t>
            </a:r>
            <a:endParaRPr kumimoji="1" lang="en-US" altLang="zh-HK" sz="1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28600" indent="-228600">
              <a:lnSpc>
                <a:spcPts val="1000"/>
              </a:lnSpc>
              <a:buAutoNum type="arabicPeriod"/>
            </a:pPr>
            <a:r>
              <a:rPr kumimoji="1" lang="zh-HK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郵輪的</a:t>
            </a:r>
            <a:r>
              <a:rPr kumimoji="1" lang="en-US" altLang="zh-HK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kumimoji="1" lang="zh-HK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人房或</a:t>
            </a:r>
            <a:r>
              <a:rPr kumimoji="1" lang="en-US" altLang="zh-HK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</a:t>
            </a:r>
            <a:r>
              <a:rPr kumimoji="1" lang="zh-HK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人房的客房有限，我們會根據郵輪公司實際的房型配置安排，可能會是單人床、雙人沙發床或壁櫃床等形式，此房型的分配以郵輪公司的實際提供為準。</a:t>
            </a:r>
          </a:p>
          <a:p>
            <a:pPr marL="228600" indent="-228600">
              <a:lnSpc>
                <a:spcPts val="1000"/>
              </a:lnSpc>
              <a:buFont typeface="+mj-lt"/>
              <a:buAutoNum type="arabicPeriod"/>
            </a:pPr>
            <a:r>
              <a:rPr kumimoji="1" lang="zh-HK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郵輪電子船票於出發前三個工作天內領取。</a:t>
            </a:r>
          </a:p>
          <a:p>
            <a:pPr marL="228600" indent="-228600">
              <a:lnSpc>
                <a:spcPts val="1000"/>
              </a:lnSpc>
              <a:buFont typeface="+mj-lt"/>
              <a:buAutoNum type="arabicPeriod"/>
            </a:pPr>
            <a:r>
              <a:rPr kumimoji="1" lang="zh-HK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根據不同郵輪公司路線，嬰兒需至少 </a:t>
            </a:r>
            <a:r>
              <a:rPr kumimoji="1" lang="en-US" altLang="zh-HK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</a:t>
            </a:r>
            <a:r>
              <a:rPr kumimoji="1" lang="en-US" altLang="zh-TW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kumimoji="1" lang="en-US" altLang="zh-HK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12 </a:t>
            </a:r>
            <a:r>
              <a:rPr kumimoji="1" lang="zh-HK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個月以上才能參加，孕婦 </a:t>
            </a:r>
            <a:r>
              <a:rPr kumimoji="1" lang="en-US" altLang="zh-HK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24 </a:t>
            </a:r>
            <a:r>
              <a:rPr kumimoji="1" lang="zh-HK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週（按回程日期計算）或以上不能登船， </a:t>
            </a:r>
            <a:r>
              <a:rPr kumimoji="1" lang="en-US" altLang="zh-HK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20-23 </a:t>
            </a:r>
            <a:r>
              <a:rPr kumimoji="1" lang="zh-HK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週需出示醫生證明。</a:t>
            </a:r>
          </a:p>
          <a:p>
            <a:pPr marL="228600" indent="-228600">
              <a:lnSpc>
                <a:spcPts val="1000"/>
              </a:lnSpc>
              <a:buFont typeface="+mj-lt"/>
              <a:buAutoNum type="arabicPeriod"/>
            </a:pPr>
            <a:r>
              <a:rPr kumimoji="1" lang="zh-HK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根據郵輪公司的規定， </a:t>
            </a:r>
            <a:r>
              <a:rPr kumimoji="1" lang="en-US" altLang="zh-HK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18</a:t>
            </a:r>
            <a:r>
              <a:rPr kumimoji="1" lang="zh-HK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歲</a:t>
            </a:r>
            <a:r>
              <a:rPr kumimoji="1" lang="en-US" altLang="zh-HK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/21</a:t>
            </a:r>
            <a:r>
              <a:rPr kumimoji="1" lang="zh-HK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歲（</a:t>
            </a:r>
            <a:r>
              <a:rPr kumimoji="1" lang="zh-TW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指定郵輪公司</a:t>
            </a:r>
            <a:r>
              <a:rPr kumimoji="1" lang="en-US" altLang="zh-TW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kumimoji="1" lang="zh-TW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航線</a:t>
            </a:r>
            <a:r>
              <a:rPr kumimoji="1" lang="zh-HK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）以下的客人需與同行成年人同房，而非與父母同行的 </a:t>
            </a:r>
            <a:r>
              <a:rPr kumimoji="1" lang="en-US" altLang="zh-HK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18 </a:t>
            </a:r>
            <a:r>
              <a:rPr kumimoji="1" lang="zh-HK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歲</a:t>
            </a:r>
            <a:r>
              <a:rPr kumimoji="1" lang="en-US" altLang="zh-HK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/21</a:t>
            </a:r>
            <a:r>
              <a:rPr kumimoji="1" lang="zh-HK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歲（</a:t>
            </a:r>
            <a:r>
              <a:rPr kumimoji="1" lang="zh-TW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指定郵輪公司</a:t>
            </a:r>
            <a:r>
              <a:rPr kumimoji="1" lang="en-US" altLang="zh-TW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kumimoji="1" lang="zh-TW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航線</a:t>
            </a:r>
            <a:r>
              <a:rPr kumimoji="1" lang="zh-HK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）以下的客人則需出發時必須帶同出世紙副本、附有父母簽名的授權書 格式須按船公司 之規定 、父母之身份證副本登船，否則郵輪公司有權拒絕客人登船。</a:t>
            </a:r>
          </a:p>
          <a:p>
            <a:pPr marL="228600" indent="-228600">
              <a:lnSpc>
                <a:spcPts val="1000"/>
              </a:lnSpc>
              <a:buFont typeface="+mj-lt"/>
              <a:buAutoNum type="arabicPeriod"/>
            </a:pPr>
            <a:r>
              <a:rPr kumimoji="1" lang="zh-HK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郵輪公司可以以任何理由，包括但不僅限於天氣或各種未知的因素，於任何時間、取消、提前、延遲或偏離任何預</a:t>
            </a:r>
            <a:r>
              <a:rPr kumimoji="1" lang="en-US" altLang="zh-HK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HK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定航線、時間、泊岸港口、目的地、住宿或任何活動，恕不另行通知。郵輪公司及本公司將不會承擔任何乘客因航</a:t>
            </a:r>
            <a:r>
              <a:rPr kumimoji="1" lang="zh-TW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HK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</a:t>
            </a:r>
            <a:r>
              <a:rPr kumimoji="1" lang="zh-TW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r>
              <a:rPr kumimoji="1" lang="zh-HK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取消、提前、延期、替代或偏離原定行程之索償。</a:t>
            </a:r>
          </a:p>
          <a:p>
            <a:pPr marL="228600" indent="-228600">
              <a:lnSpc>
                <a:spcPts val="1000"/>
              </a:lnSpc>
              <a:buFont typeface="+mj-lt"/>
              <a:buAutoNum type="arabicPeriod"/>
            </a:pPr>
            <a:r>
              <a:rPr kumimoji="1" lang="zh-HK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「旅遊業監管局」 </a:t>
            </a:r>
            <a:r>
              <a:rPr kumimoji="1" lang="en-US" altLang="zh-HK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kumimoji="1" lang="zh-HK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建議乘客出發前購買綜合旅遊保險</a:t>
            </a:r>
            <a:r>
              <a:rPr kumimoji="1" lang="en-US" altLang="zh-HK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kumimoji="1" lang="zh-HK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kumimoji="1" lang="en-US" altLang="zh-HK" sz="1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28600" indent="-228600">
              <a:lnSpc>
                <a:spcPts val="1000"/>
              </a:lnSpc>
              <a:buFont typeface="+mj-lt"/>
              <a:buAutoNum type="arabicPeriod"/>
            </a:pPr>
            <a:r>
              <a:rPr kumimoji="1" lang="zh-HK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香港政府旅遊警示於</a:t>
            </a:r>
            <a:r>
              <a:rPr kumimoji="1" lang="en-US" altLang="zh-HK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2009</a:t>
            </a:r>
            <a:r>
              <a:rPr kumimoji="1" lang="zh-HK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</a:t>
            </a:r>
            <a:r>
              <a:rPr kumimoji="1" lang="en-US" altLang="zh-HK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</a:t>
            </a:r>
            <a:r>
              <a:rPr kumimoji="1" lang="zh-HK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月</a:t>
            </a:r>
            <a:r>
              <a:rPr kumimoji="1" lang="en-US" altLang="zh-HK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</a:t>
            </a:r>
            <a:r>
              <a:rPr kumimoji="1" lang="zh-HK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日起生效，欲取最新旅遊警示資訊，請瀏覽保安處網頁</a:t>
            </a:r>
            <a:r>
              <a:rPr kumimoji="1" lang="en-US" altLang="zh-HK" sz="1000" dirty="0" smtClean="0">
                <a:solidFill>
                  <a:srgbClr val="0831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4"/>
              </a:rPr>
              <a:t>www.sb.gov.hk/chi/ota</a:t>
            </a:r>
            <a:endParaRPr kumimoji="1" lang="zh-HK" altLang="en-US" sz="1000" dirty="0">
              <a:solidFill>
                <a:srgbClr val="09314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="" xmlns:a16="http://schemas.microsoft.com/office/drawing/2014/main" id="{93D6CBDA-3D7F-1369-975A-FD43A13F99E1}"/>
              </a:ext>
            </a:extLst>
          </p:cNvPr>
          <p:cNvSpPr txBox="1"/>
          <p:nvPr/>
        </p:nvSpPr>
        <p:spPr>
          <a:xfrm>
            <a:off x="700805" y="7241023"/>
            <a:ext cx="4934918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kumimoji="1" lang="zh-HK" altLang="en-US" sz="1500" b="1" dirty="0">
                <a:latin typeface="CSong3HK-Medium" panose="00000600000000000000" pitchFamily="50" charset="-120"/>
                <a:ea typeface="CSong3HK-Medium" panose="00000600000000000000" pitchFamily="50" charset="-120"/>
              </a:rPr>
              <a:t>機票條款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="" xmlns:a16="http://schemas.microsoft.com/office/drawing/2014/main" id="{1B7BF588-10C6-D4E4-335C-2C58A864DEA4}"/>
              </a:ext>
            </a:extLst>
          </p:cNvPr>
          <p:cNvSpPr txBox="1"/>
          <p:nvPr/>
        </p:nvSpPr>
        <p:spPr>
          <a:xfrm>
            <a:off x="711469" y="7554826"/>
            <a:ext cx="6826510" cy="86177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zh-TW" altLang="en-US" sz="1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土耳其航空</a:t>
            </a:r>
            <a:r>
              <a:rPr kumimoji="1" lang="zh-TW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機票</a:t>
            </a:r>
            <a:r>
              <a:rPr kumimoji="1" lang="zh-TW" altLang="en-US" sz="1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備註 </a:t>
            </a:r>
            <a:r>
              <a:rPr kumimoji="1" lang="en-US" altLang="zh-TW" sz="1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(TK)</a:t>
            </a:r>
          </a:p>
          <a:p>
            <a:pPr marL="228600" indent="-228600">
              <a:lnSpc>
                <a:spcPts val="1000"/>
              </a:lnSpc>
              <a:buFontTx/>
              <a:buAutoNum type="arabicPeriod"/>
            </a:pPr>
            <a:r>
              <a:rPr kumimoji="1" lang="zh-HK" altLang="en-US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訂位代號：</a:t>
            </a:r>
            <a:r>
              <a:rPr kumimoji="1" lang="zh-HK" altLang="en-US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</a:t>
            </a:r>
            <a:r>
              <a:rPr kumimoji="1" lang="en-US" altLang="zh-HK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Q”, </a:t>
            </a:r>
            <a:r>
              <a:rPr kumimoji="1" lang="zh-HK" altLang="en-US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機票有效期為</a:t>
            </a:r>
            <a:r>
              <a:rPr kumimoji="1" lang="en-US" altLang="zh-HK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12</a:t>
            </a:r>
            <a:r>
              <a:rPr kumimoji="1" lang="zh-HK" altLang="en-US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個月。</a:t>
            </a:r>
            <a:endParaRPr kumimoji="1" lang="en-US" altLang="zh-HK" sz="1000" dirty="0" smtClean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28600" indent="-228600">
              <a:lnSpc>
                <a:spcPts val="1000"/>
              </a:lnSpc>
              <a:buFontTx/>
              <a:buAutoNum type="arabicPeriod"/>
            </a:pPr>
            <a:r>
              <a:rPr kumimoji="1" lang="zh-HK" altLang="en-US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機票並不允許轉讓搭乘其他航空公司、不允許更改路線、不允許退票。</a:t>
            </a:r>
            <a:endParaRPr kumimoji="1" lang="en-US" altLang="zh-HK" sz="1000" dirty="0" smtClean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28600" indent="-228600">
              <a:lnSpc>
                <a:spcPts val="1000"/>
              </a:lnSpc>
              <a:buFontTx/>
              <a:buAutoNum type="arabicPeriod"/>
            </a:pPr>
            <a:r>
              <a:rPr kumimoji="1" lang="zh-HK" altLang="en-US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只</a:t>
            </a:r>
            <a:r>
              <a:rPr kumimoji="1" lang="zh-HK" altLang="en-US" sz="10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適用</a:t>
            </a:r>
            <a:r>
              <a:rPr kumimoji="1" lang="zh-HK" altLang="en-US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於</a:t>
            </a:r>
            <a:r>
              <a:rPr kumimoji="1" lang="zh-TW" altLang="en-US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土耳其</a:t>
            </a:r>
            <a:r>
              <a:rPr kumimoji="1" lang="zh-HK" altLang="en-US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航空</a:t>
            </a:r>
            <a:r>
              <a:rPr kumimoji="1" lang="zh-HK" altLang="en-US" sz="10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營運</a:t>
            </a:r>
            <a:r>
              <a:rPr kumimoji="1" lang="zh-HK" altLang="en-US" sz="1000" dirty="0" smtClean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之航班。</a:t>
            </a:r>
          </a:p>
          <a:p>
            <a:pPr>
              <a:lnSpc>
                <a:spcPts val="1000"/>
              </a:lnSpc>
            </a:pPr>
            <a:r>
              <a:rPr kumimoji="1" lang="zh-HK" altLang="en-US" sz="1000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提升</a:t>
            </a:r>
            <a:r>
              <a:rPr kumimoji="1" lang="zh-HK" altLang="en-US" sz="100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機票艙等代號 </a:t>
            </a:r>
            <a:r>
              <a:rPr kumimoji="1" lang="zh-HK" altLang="en-US" sz="1000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至</a:t>
            </a:r>
            <a:r>
              <a:rPr kumimoji="1" lang="en-US" altLang="zh-HK" sz="1000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“E”</a:t>
            </a:r>
            <a:r>
              <a:rPr kumimoji="1" lang="zh-HK" altLang="en-US" sz="100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，每人補回差價 </a:t>
            </a:r>
            <a:r>
              <a:rPr kumimoji="1" lang="en-US" altLang="zh-HK" sz="100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HK$ </a:t>
            </a:r>
            <a:r>
              <a:rPr kumimoji="1" lang="en-US" altLang="zh-HK" sz="1000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1,0</a:t>
            </a:r>
            <a:r>
              <a:rPr kumimoji="1" lang="en-US" altLang="zh-HK" sz="1000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00</a:t>
            </a:r>
            <a:r>
              <a:rPr kumimoji="1" lang="zh-HK" altLang="en-US" sz="1000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kumimoji="1" lang="en-US" altLang="zh-HK" sz="1000" dirty="0" smtClean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1000"/>
              </a:lnSpc>
            </a:pPr>
            <a:r>
              <a:rPr kumimoji="1" lang="zh-HK" altLang="en-US" sz="100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提升機票艙等代號 至</a:t>
            </a:r>
            <a:r>
              <a:rPr kumimoji="1" lang="en-US" altLang="zh-HK" sz="1000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</a:t>
            </a:r>
            <a:r>
              <a:rPr kumimoji="1" lang="en-US" altLang="zh-TW" sz="1000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</a:t>
            </a:r>
            <a:r>
              <a:rPr kumimoji="1" lang="en-US" altLang="zh-HK" sz="1000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”</a:t>
            </a:r>
            <a:r>
              <a:rPr kumimoji="1" lang="zh-HK" altLang="en-US" sz="100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，每人補回差價 </a:t>
            </a:r>
            <a:r>
              <a:rPr kumimoji="1" lang="en-US" altLang="zh-HK" sz="100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HK$ </a:t>
            </a:r>
            <a:r>
              <a:rPr kumimoji="1" lang="en-US" altLang="zh-HK" sz="1000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2,000</a:t>
            </a:r>
            <a:r>
              <a:rPr kumimoji="1" lang="zh-HK" altLang="en-US" sz="1000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kumimoji="1" lang="en-US" altLang="zh-HK" sz="100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4" name="object 7"/>
          <p:cNvSpPr txBox="1"/>
          <p:nvPr/>
        </p:nvSpPr>
        <p:spPr>
          <a:xfrm>
            <a:off x="711469" y="8404153"/>
            <a:ext cx="3168015" cy="29110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500" b="1" spc="-15" dirty="0" err="1" smtClean="0">
                <a:latin typeface="CSong3HK-Medium" panose="00000600000000000000" pitchFamily="50" charset="-120"/>
                <a:ea typeface="CSong3HK-Medium" panose="00000600000000000000" pitchFamily="50" charset="-120"/>
                <a:cs typeface="微軟正黑體"/>
              </a:rPr>
              <a:t>參考航班</a:t>
            </a:r>
            <a:endParaRPr sz="1500" dirty="0">
              <a:latin typeface="CSong3HK-Medium" panose="00000600000000000000" pitchFamily="50" charset="-120"/>
              <a:ea typeface="CSong3HK-Medium" panose="00000600000000000000" pitchFamily="50" charset="-120"/>
              <a:cs typeface="微軟正黑體"/>
            </a:endParaRPr>
          </a:p>
        </p:txBody>
      </p:sp>
      <p:sp>
        <p:nvSpPr>
          <p:cNvPr id="15" name="object 8"/>
          <p:cNvSpPr txBox="1"/>
          <p:nvPr/>
        </p:nvSpPr>
        <p:spPr>
          <a:xfrm>
            <a:off x="711469" y="8743925"/>
            <a:ext cx="4495812" cy="6149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050"/>
              </a:lnSpc>
              <a:spcBef>
                <a:spcPts val="95"/>
              </a:spcBef>
              <a:tabLst>
                <a:tab pos="2298700" algn="l"/>
              </a:tabLst>
            </a:pPr>
            <a:r>
              <a:rPr 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TK 071 </a:t>
            </a:r>
            <a:r>
              <a:rPr 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   Hong </a:t>
            </a:r>
            <a:r>
              <a:rPr 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Kong to Istanbul </a:t>
            </a:r>
            <a:r>
              <a:rPr 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	2320 </a:t>
            </a:r>
            <a:r>
              <a:rPr 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to 0610 +1</a:t>
            </a:r>
          </a:p>
          <a:p>
            <a:pPr marL="12700">
              <a:lnSpc>
                <a:spcPts val="1050"/>
              </a:lnSpc>
              <a:spcBef>
                <a:spcPts val="95"/>
              </a:spcBef>
              <a:tabLst>
                <a:tab pos="2298700" algn="l"/>
              </a:tabLst>
            </a:pPr>
            <a:r>
              <a:rPr 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TK1043 </a:t>
            </a:r>
            <a:r>
              <a:rPr 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  Istanbul </a:t>
            </a:r>
            <a:r>
              <a:rPr 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to </a:t>
            </a:r>
            <a:r>
              <a:rPr lang="en-US" sz="10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Bucuresti</a:t>
            </a:r>
            <a:r>
              <a:rPr 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 </a:t>
            </a:r>
            <a:r>
              <a:rPr 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	0830 </a:t>
            </a:r>
            <a:r>
              <a:rPr 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to 0850</a:t>
            </a:r>
          </a:p>
          <a:p>
            <a:pPr marL="12700">
              <a:lnSpc>
                <a:spcPts val="1050"/>
              </a:lnSpc>
              <a:spcBef>
                <a:spcPts val="95"/>
              </a:spcBef>
              <a:tabLst>
                <a:tab pos="2298700" algn="l"/>
              </a:tabLst>
            </a:pPr>
            <a:r>
              <a:rPr 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TK1038 </a:t>
            </a:r>
            <a:r>
              <a:rPr 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  Budapest </a:t>
            </a:r>
            <a:r>
              <a:rPr 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to Istanbul </a:t>
            </a:r>
            <a:r>
              <a:rPr 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	2005 </a:t>
            </a:r>
            <a:r>
              <a:rPr 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to 0015</a:t>
            </a:r>
          </a:p>
          <a:p>
            <a:pPr marL="12700">
              <a:lnSpc>
                <a:spcPts val="1050"/>
              </a:lnSpc>
              <a:spcBef>
                <a:spcPts val="95"/>
              </a:spcBef>
              <a:tabLst>
                <a:tab pos="2298700" algn="l"/>
              </a:tabLst>
            </a:pPr>
            <a:r>
              <a:rPr 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TK 070 </a:t>
            </a:r>
            <a:r>
              <a:rPr 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   Istanbul </a:t>
            </a:r>
            <a:r>
              <a:rPr 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to Hong Kong </a:t>
            </a:r>
            <a:r>
              <a:rPr 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	0155 </a:t>
            </a:r>
            <a:r>
              <a:rPr 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to 1705</a:t>
            </a:r>
          </a:p>
        </p:txBody>
      </p:sp>
    </p:spTree>
    <p:extLst>
      <p:ext uri="{BB962C8B-B14F-4D97-AF65-F5344CB8AC3E}">
        <p14:creationId xmlns:p14="http://schemas.microsoft.com/office/powerpoint/2010/main" val="9212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1539</Words>
  <Application>Microsoft Office PowerPoint</Application>
  <PresentationFormat>自訂</PresentationFormat>
  <Paragraphs>126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</vt:i4>
      </vt:variant>
    </vt:vector>
  </HeadingPairs>
  <TitlesOfParts>
    <vt:vector size="13" baseType="lpstr">
      <vt:lpstr>Arial Unicode MS</vt:lpstr>
      <vt:lpstr>CSong3HK-Medium</vt:lpstr>
      <vt:lpstr>Microsoft JhengHei</vt:lpstr>
      <vt:lpstr>Microsoft JhengHei</vt:lpstr>
      <vt:lpstr>新細明體</vt:lpstr>
      <vt:lpstr>Arial</vt:lpstr>
      <vt:lpstr>Calibri</vt:lpstr>
      <vt:lpstr>Calibri Light</vt:lpstr>
      <vt:lpstr>Times New Roman</vt:lpstr>
      <vt:lpstr>Office 佈景主題</vt:lpstr>
      <vt:lpstr>1_Office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AmaWaterways AmaVerde 7晚 多瑙河下游之旅河船套票│節日精選</dc:title>
  <dc:creator>Chaplin Ko</dc:creator>
  <cp:keywords>AmaWaterways AmaVerde 7晚 多瑙河下游之旅河船套票│節日精選</cp:keywords>
  <cp:lastModifiedBy>Kenneth Shiu</cp:lastModifiedBy>
  <cp:revision>46</cp:revision>
  <cp:lastPrinted>2025-07-15T04:33:21Z</cp:lastPrinted>
  <dcterms:created xsi:type="dcterms:W3CDTF">2025-07-15T04:33:21Z</dcterms:created>
  <dcterms:modified xsi:type="dcterms:W3CDTF">2026-05-13T08:30:40Z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6DE3C50C8ED0592911DA75686A77FC78_42</vt:lpwstr>
  </property>
  <property fmtid="{D5CDD505-2E9C-101B-9397-08002B2CF9AE}" pid="3" name="KSOProductBuildVer">
    <vt:lpwstr>2052-0.0.0.0</vt:lpwstr>
  </property>
</Properties>
</file>